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Lst>
  <p:notesMasterIdLst>
    <p:notesMasterId r:id="rId84"/>
  </p:notesMasterIdLst>
  <p:sldIdLst>
    <p:sldId id="1445" r:id="rId4"/>
    <p:sldId id="2104" r:id="rId5"/>
    <p:sldId id="2064" r:id="rId6"/>
    <p:sldId id="2067" r:id="rId7"/>
    <p:sldId id="2059" r:id="rId8"/>
    <p:sldId id="2109" r:id="rId9"/>
    <p:sldId id="2108" r:id="rId10"/>
    <p:sldId id="2110" r:id="rId11"/>
    <p:sldId id="2042" r:id="rId12"/>
    <p:sldId id="2032" r:id="rId13"/>
    <p:sldId id="2033" r:id="rId14"/>
    <p:sldId id="2102" r:id="rId15"/>
    <p:sldId id="1935" r:id="rId16"/>
    <p:sldId id="345" r:id="rId17"/>
    <p:sldId id="2052" r:id="rId18"/>
    <p:sldId id="2072" r:id="rId19"/>
    <p:sldId id="1578" r:id="rId20"/>
    <p:sldId id="1755" r:id="rId21"/>
    <p:sldId id="2084" r:id="rId22"/>
    <p:sldId id="1549" r:id="rId23"/>
    <p:sldId id="2028" r:id="rId24"/>
    <p:sldId id="1617" r:id="rId25"/>
    <p:sldId id="2089" r:id="rId26"/>
    <p:sldId id="2086" r:id="rId27"/>
    <p:sldId id="1696" r:id="rId28"/>
    <p:sldId id="1435" r:id="rId29"/>
    <p:sldId id="649" r:id="rId30"/>
    <p:sldId id="1569" r:id="rId31"/>
    <p:sldId id="1432" r:id="rId32"/>
    <p:sldId id="1766" r:id="rId33"/>
    <p:sldId id="1681" r:id="rId34"/>
    <p:sldId id="1702" r:id="rId35"/>
    <p:sldId id="2029" r:id="rId36"/>
    <p:sldId id="2090" r:id="rId37"/>
    <p:sldId id="1887" r:id="rId38"/>
    <p:sldId id="1864" r:id="rId39"/>
    <p:sldId id="2039" r:id="rId40"/>
    <p:sldId id="1621" r:id="rId41"/>
    <p:sldId id="1675" r:id="rId42"/>
    <p:sldId id="1597" r:id="rId43"/>
    <p:sldId id="1439" r:id="rId44"/>
    <p:sldId id="1703" r:id="rId45"/>
    <p:sldId id="1384" r:id="rId46"/>
    <p:sldId id="2053" r:id="rId47"/>
    <p:sldId id="2050" r:id="rId48"/>
    <p:sldId id="2091" r:id="rId49"/>
    <p:sldId id="2092" r:id="rId50"/>
    <p:sldId id="2082" r:id="rId51"/>
    <p:sldId id="2094" r:id="rId52"/>
    <p:sldId id="2093" r:id="rId53"/>
    <p:sldId id="2095" r:id="rId54"/>
    <p:sldId id="2096" r:id="rId55"/>
    <p:sldId id="2055" r:id="rId56"/>
    <p:sldId id="1998" r:id="rId57"/>
    <p:sldId id="2114" r:id="rId58"/>
    <p:sldId id="2115" r:id="rId59"/>
    <p:sldId id="2111" r:id="rId60"/>
    <p:sldId id="1999" r:id="rId61"/>
    <p:sldId id="2058" r:id="rId62"/>
    <p:sldId id="2001" r:id="rId63"/>
    <p:sldId id="2116" r:id="rId64"/>
    <p:sldId id="2117" r:id="rId65"/>
    <p:sldId id="2118" r:id="rId66"/>
    <p:sldId id="2002" r:id="rId67"/>
    <p:sldId id="2003" r:id="rId68"/>
    <p:sldId id="2004" r:id="rId69"/>
    <p:sldId id="2098" r:id="rId70"/>
    <p:sldId id="2009" r:id="rId71"/>
    <p:sldId id="2007" r:id="rId72"/>
    <p:sldId id="2080" r:id="rId73"/>
    <p:sldId id="2097" r:id="rId74"/>
    <p:sldId id="2056" r:id="rId75"/>
    <p:sldId id="2099" r:id="rId76"/>
    <p:sldId id="2057" r:id="rId77"/>
    <p:sldId id="1743" r:id="rId78"/>
    <p:sldId id="712" r:id="rId79"/>
    <p:sldId id="2006" r:id="rId80"/>
    <p:sldId id="2100" r:id="rId81"/>
    <p:sldId id="2101" r:id="rId82"/>
    <p:sldId id="2103" r:id="rId8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88D100-22FE-42E7-90F4-1AB8C12354C2}" v="133" dt="2024-11-04T17:52:51.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6" y="33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55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microsoft.com/office/2015/10/relationships/revisionInfo" Target="revisionInfo.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C16B0015-3056-4ADB-A4F7-207DEBA7C231}"/>
    <pc:docChg chg="modSld sldOrd">
      <pc:chgData name="Willigen, R.F. van der (Rob)" userId="b43bdd62-7b82-48e9-86cd-c7c10e260c14" providerId="ADAL" clId="{C16B0015-3056-4ADB-A4F7-207DEBA7C231}" dt="2024-06-26T18:29:21.716" v="5"/>
      <pc:docMkLst>
        <pc:docMk/>
      </pc:docMkLst>
      <pc:sldChg chg="ord">
        <pc:chgData name="Willigen, R.F. van der (Rob)" userId="b43bdd62-7b82-48e9-86cd-c7c10e260c14" providerId="ADAL" clId="{C16B0015-3056-4ADB-A4F7-207DEBA7C231}" dt="2024-06-26T18:29:21.716" v="5"/>
        <pc:sldMkLst>
          <pc:docMk/>
          <pc:sldMk cId="0" sldId="345"/>
        </pc:sldMkLst>
      </pc:sldChg>
    </pc:docChg>
  </pc:docChgLst>
  <pc:docChgLst>
    <pc:chgData name="Willigen, R.F. van der (Rob)" userId="b43bdd62-7b82-48e9-86cd-c7c10e260c14" providerId="ADAL" clId="{4488D100-22FE-42E7-90F4-1AB8C12354C2}"/>
    <pc:docChg chg="undo custSel addSld delSld modSld sldOrd">
      <pc:chgData name="Willigen, R.F. van der (Rob)" userId="b43bdd62-7b82-48e9-86cd-c7c10e260c14" providerId="ADAL" clId="{4488D100-22FE-42E7-90F4-1AB8C12354C2}" dt="2024-11-04T17:53:57.034" v="2072" actId="20577"/>
      <pc:docMkLst>
        <pc:docMk/>
      </pc:docMkLst>
      <pc:sldChg chg="ord">
        <pc:chgData name="Willigen, R.F. van der (Rob)" userId="b43bdd62-7b82-48e9-86cd-c7c10e260c14" providerId="ADAL" clId="{4488D100-22FE-42E7-90F4-1AB8C12354C2}" dt="2024-11-04T11:57:27.040" v="1608"/>
        <pc:sldMkLst>
          <pc:docMk/>
          <pc:sldMk cId="0" sldId="345"/>
        </pc:sldMkLst>
      </pc:sldChg>
      <pc:sldChg chg="ord">
        <pc:chgData name="Willigen, R.F. van der (Rob)" userId="b43bdd62-7b82-48e9-86cd-c7c10e260c14" providerId="ADAL" clId="{4488D100-22FE-42E7-90F4-1AB8C12354C2}" dt="2024-11-04T11:51:50.513" v="1571"/>
        <pc:sldMkLst>
          <pc:docMk/>
          <pc:sldMk cId="2394480404" sldId="649"/>
        </pc:sldMkLst>
      </pc:sldChg>
      <pc:sldChg chg="modSp mod">
        <pc:chgData name="Willigen, R.F. van der (Rob)" userId="b43bdd62-7b82-48e9-86cd-c7c10e260c14" providerId="ADAL" clId="{4488D100-22FE-42E7-90F4-1AB8C12354C2}" dt="2024-11-04T11:52:58.040" v="1586" actId="1076"/>
        <pc:sldMkLst>
          <pc:docMk/>
          <pc:sldMk cId="3376436436" sldId="1621"/>
        </pc:sldMkLst>
        <pc:spChg chg="mod">
          <ac:chgData name="Willigen, R.F. van der (Rob)" userId="b43bdd62-7b82-48e9-86cd-c7c10e260c14" providerId="ADAL" clId="{4488D100-22FE-42E7-90F4-1AB8C12354C2}" dt="2024-11-04T11:52:58.040" v="1586" actId="1076"/>
          <ac:spMkLst>
            <pc:docMk/>
            <pc:sldMk cId="3376436436" sldId="1621"/>
            <ac:spMk id="9" creationId="{41F246AF-8901-4EE7-880E-27A4B046E6BD}"/>
          </ac:spMkLst>
        </pc:spChg>
        <pc:spChg chg="mod">
          <ac:chgData name="Willigen, R.F. van der (Rob)" userId="b43bdd62-7b82-48e9-86cd-c7c10e260c14" providerId="ADAL" clId="{4488D100-22FE-42E7-90F4-1AB8C12354C2}" dt="2024-11-04T11:52:52.434" v="1585" actId="20577"/>
          <ac:spMkLst>
            <pc:docMk/>
            <pc:sldMk cId="3376436436" sldId="1621"/>
            <ac:spMk id="10" creationId="{E13F1685-64BC-4410-90E3-1029CE263A19}"/>
          </ac:spMkLst>
        </pc:spChg>
      </pc:sldChg>
      <pc:sldChg chg="modSp mod">
        <pc:chgData name="Willigen, R.F. van der (Rob)" userId="b43bdd62-7b82-48e9-86cd-c7c10e260c14" providerId="ADAL" clId="{4488D100-22FE-42E7-90F4-1AB8C12354C2}" dt="2024-11-04T11:52:26.817" v="1575" actId="20577"/>
        <pc:sldMkLst>
          <pc:docMk/>
          <pc:sldMk cId="326252881" sldId="1887"/>
        </pc:sldMkLst>
        <pc:spChg chg="mod">
          <ac:chgData name="Willigen, R.F. van der (Rob)" userId="b43bdd62-7b82-48e9-86cd-c7c10e260c14" providerId="ADAL" clId="{4488D100-22FE-42E7-90F4-1AB8C12354C2}" dt="2024-11-04T11:52:26.817" v="1575" actId="20577"/>
          <ac:spMkLst>
            <pc:docMk/>
            <pc:sldMk cId="326252881" sldId="1887"/>
            <ac:spMk id="8" creationId="{00000000-0000-0000-0000-000000000000}"/>
          </ac:spMkLst>
        </pc:spChg>
      </pc:sldChg>
      <pc:sldChg chg="addSp delSp modSp mod">
        <pc:chgData name="Willigen, R.F. van der (Rob)" userId="b43bdd62-7b82-48e9-86cd-c7c10e260c14" providerId="ADAL" clId="{4488D100-22FE-42E7-90F4-1AB8C12354C2}" dt="2024-11-04T12:46:14.540" v="1627" actId="1076"/>
        <pc:sldMkLst>
          <pc:docMk/>
          <pc:sldMk cId="3928399175" sldId="1998"/>
        </pc:sldMkLst>
        <pc:spChg chg="mod">
          <ac:chgData name="Willigen, R.F. van der (Rob)" userId="b43bdd62-7b82-48e9-86cd-c7c10e260c14" providerId="ADAL" clId="{4488D100-22FE-42E7-90F4-1AB8C12354C2}" dt="2024-11-04T12:45:11.116" v="1616"/>
          <ac:spMkLst>
            <pc:docMk/>
            <pc:sldMk cId="3928399175" sldId="1998"/>
            <ac:spMk id="2" creationId="{CF70176B-2F5C-0E4A-4C58-B36DE38D7817}"/>
          </ac:spMkLst>
        </pc:spChg>
        <pc:spChg chg="mod">
          <ac:chgData name="Willigen, R.F. van der (Rob)" userId="b43bdd62-7b82-48e9-86cd-c7c10e260c14" providerId="ADAL" clId="{4488D100-22FE-42E7-90F4-1AB8C12354C2}" dt="2024-11-04T12:46:12.116" v="1626" actId="1076"/>
          <ac:spMkLst>
            <pc:docMk/>
            <pc:sldMk cId="3928399175" sldId="1998"/>
            <ac:spMk id="5" creationId="{BD465BF0-4965-9A0B-5971-8718EF4E04AF}"/>
          </ac:spMkLst>
        </pc:spChg>
        <pc:spChg chg="add del">
          <ac:chgData name="Willigen, R.F. van der (Rob)" userId="b43bdd62-7b82-48e9-86cd-c7c10e260c14" providerId="ADAL" clId="{4488D100-22FE-42E7-90F4-1AB8C12354C2}" dt="2024-11-04T12:44:42.266" v="1610" actId="22"/>
          <ac:spMkLst>
            <pc:docMk/>
            <pc:sldMk cId="3928399175" sldId="1998"/>
            <ac:spMk id="7" creationId="{2CBD546D-DD54-2A39-F8F5-7BA97EA79668}"/>
          </ac:spMkLst>
        </pc:spChg>
        <pc:picChg chg="del">
          <ac:chgData name="Willigen, R.F. van der (Rob)" userId="b43bdd62-7b82-48e9-86cd-c7c10e260c14" providerId="ADAL" clId="{4488D100-22FE-42E7-90F4-1AB8C12354C2}" dt="2024-11-04T12:44:49.611" v="1612" actId="478"/>
          <ac:picMkLst>
            <pc:docMk/>
            <pc:sldMk cId="3928399175" sldId="1998"/>
            <ac:picMk id="6" creationId="{7316F5FC-FBFA-E566-2D9B-62D4A9C14E0E}"/>
          </ac:picMkLst>
        </pc:picChg>
        <pc:picChg chg="add mod">
          <ac:chgData name="Willigen, R.F. van der (Rob)" userId="b43bdd62-7b82-48e9-86cd-c7c10e260c14" providerId="ADAL" clId="{4488D100-22FE-42E7-90F4-1AB8C12354C2}" dt="2024-11-04T12:46:14.540" v="1627" actId="1076"/>
          <ac:picMkLst>
            <pc:docMk/>
            <pc:sldMk cId="3928399175" sldId="1998"/>
            <ac:picMk id="9" creationId="{0C9D2F8D-34D9-4B88-C464-FF91A10CBC32}"/>
          </ac:picMkLst>
        </pc:picChg>
        <pc:picChg chg="del">
          <ac:chgData name="Willigen, R.F. van der (Rob)" userId="b43bdd62-7b82-48e9-86cd-c7c10e260c14" providerId="ADAL" clId="{4488D100-22FE-42E7-90F4-1AB8C12354C2}" dt="2024-11-04T12:44:51.246" v="1613" actId="478"/>
          <ac:picMkLst>
            <pc:docMk/>
            <pc:sldMk cId="3928399175" sldId="1998"/>
            <ac:picMk id="11266" creationId="{814C951C-8729-446D-4A60-02F427805942}"/>
          </ac:picMkLst>
        </pc:picChg>
      </pc:sldChg>
      <pc:sldChg chg="addSp delSp modSp mod">
        <pc:chgData name="Willigen, R.F. van der (Rob)" userId="b43bdd62-7b82-48e9-86cd-c7c10e260c14" providerId="ADAL" clId="{4488D100-22FE-42E7-90F4-1AB8C12354C2}" dt="2024-11-04T17:25:14.297" v="1892" actId="14100"/>
        <pc:sldMkLst>
          <pc:docMk/>
          <pc:sldMk cId="1375534003" sldId="2003"/>
        </pc:sldMkLst>
        <pc:spChg chg="add del mod">
          <ac:chgData name="Willigen, R.F. van der (Rob)" userId="b43bdd62-7b82-48e9-86cd-c7c10e260c14" providerId="ADAL" clId="{4488D100-22FE-42E7-90F4-1AB8C12354C2}" dt="2024-11-04T17:24:28.040" v="1880" actId="1076"/>
          <ac:spMkLst>
            <pc:docMk/>
            <pc:sldMk cId="1375534003" sldId="2003"/>
            <ac:spMk id="6" creationId="{BB347E80-CD5A-0557-69E6-441D8FF5E546}"/>
          </ac:spMkLst>
        </pc:spChg>
        <pc:spChg chg="add mod">
          <ac:chgData name="Willigen, R.F. van der (Rob)" userId="b43bdd62-7b82-48e9-86cd-c7c10e260c14" providerId="ADAL" clId="{4488D100-22FE-42E7-90F4-1AB8C12354C2}" dt="2024-11-04T17:25:14.297" v="1892" actId="14100"/>
          <ac:spMkLst>
            <pc:docMk/>
            <pc:sldMk cId="1375534003" sldId="2003"/>
            <ac:spMk id="8" creationId="{39C38055-5194-CAF0-C876-FAA2F9AE6D6B}"/>
          </ac:spMkLst>
        </pc:spChg>
        <pc:picChg chg="add del mod ord">
          <ac:chgData name="Willigen, R.F. van der (Rob)" userId="b43bdd62-7b82-48e9-86cd-c7c10e260c14" providerId="ADAL" clId="{4488D100-22FE-42E7-90F4-1AB8C12354C2}" dt="2024-11-04T17:25:02.679" v="1890" actId="1076"/>
          <ac:picMkLst>
            <pc:docMk/>
            <pc:sldMk cId="1375534003" sldId="2003"/>
            <ac:picMk id="3" creationId="{35342E38-D6FF-11D3-0C29-6AB7AF8BB9B0}"/>
          </ac:picMkLst>
        </pc:picChg>
        <pc:picChg chg="mod">
          <ac:chgData name="Willigen, R.F. van der (Rob)" userId="b43bdd62-7b82-48e9-86cd-c7c10e260c14" providerId="ADAL" clId="{4488D100-22FE-42E7-90F4-1AB8C12354C2}" dt="2024-11-04T17:23:50.431" v="1873" actId="1076"/>
          <ac:picMkLst>
            <pc:docMk/>
            <pc:sldMk cId="1375534003" sldId="2003"/>
            <ac:picMk id="4" creationId="{615B9CF4-8011-27AD-63DA-333563528B4E}"/>
          </ac:picMkLst>
        </pc:picChg>
        <pc:picChg chg="add mod">
          <ac:chgData name="Willigen, R.F. van der (Rob)" userId="b43bdd62-7b82-48e9-86cd-c7c10e260c14" providerId="ADAL" clId="{4488D100-22FE-42E7-90F4-1AB8C12354C2}" dt="2024-11-04T17:24:18.183" v="1877" actId="1076"/>
          <ac:picMkLst>
            <pc:docMk/>
            <pc:sldMk cId="1375534003" sldId="2003"/>
            <ac:picMk id="5" creationId="{E1BF0F11-99CE-E0D0-9D38-8CB440962495}"/>
          </ac:picMkLst>
        </pc:picChg>
        <pc:picChg chg="add del mod">
          <ac:chgData name="Willigen, R.F. van der (Rob)" userId="b43bdd62-7b82-48e9-86cd-c7c10e260c14" providerId="ADAL" clId="{4488D100-22FE-42E7-90F4-1AB8C12354C2}" dt="2024-11-04T17:24:20.913" v="1878" actId="1076"/>
          <ac:picMkLst>
            <pc:docMk/>
            <pc:sldMk cId="1375534003" sldId="2003"/>
            <ac:picMk id="13314" creationId="{36F972B1-050F-D26D-2D19-E8DE648CC6C0}"/>
          </ac:picMkLst>
        </pc:picChg>
      </pc:sldChg>
      <pc:sldChg chg="del">
        <pc:chgData name="Willigen, R.F. van der (Rob)" userId="b43bdd62-7b82-48e9-86cd-c7c10e260c14" providerId="ADAL" clId="{4488D100-22FE-42E7-90F4-1AB8C12354C2}" dt="2024-11-04T17:07:00.768" v="1774" actId="47"/>
        <pc:sldMkLst>
          <pc:docMk/>
          <pc:sldMk cId="965447764" sldId="2005"/>
        </pc:sldMkLst>
      </pc:sldChg>
      <pc:sldChg chg="addSp delSp modSp mod ord">
        <pc:chgData name="Willigen, R.F. van der (Rob)" userId="b43bdd62-7b82-48e9-86cd-c7c10e260c14" providerId="ADAL" clId="{4488D100-22FE-42E7-90F4-1AB8C12354C2}" dt="2024-11-04T16:28:09.555" v="1771" actId="478"/>
        <pc:sldMkLst>
          <pc:docMk/>
          <pc:sldMk cId="1673339219" sldId="2006"/>
        </pc:sldMkLst>
        <pc:spChg chg="add del mod">
          <ac:chgData name="Willigen, R.F. van der (Rob)" userId="b43bdd62-7b82-48e9-86cd-c7c10e260c14" providerId="ADAL" clId="{4488D100-22FE-42E7-90F4-1AB8C12354C2}" dt="2024-11-04T16:26:43.309" v="1769" actId="478"/>
          <ac:spMkLst>
            <pc:docMk/>
            <pc:sldMk cId="1673339219" sldId="2006"/>
            <ac:spMk id="2" creationId="{BEA98319-4463-BB43-EBBD-949EC88B81F3}"/>
          </ac:spMkLst>
        </pc:spChg>
        <pc:spChg chg="add del">
          <ac:chgData name="Willigen, R.F. van der (Rob)" userId="b43bdd62-7b82-48e9-86cd-c7c10e260c14" providerId="ADAL" clId="{4488D100-22FE-42E7-90F4-1AB8C12354C2}" dt="2024-11-04T16:28:09.555" v="1771" actId="478"/>
          <ac:spMkLst>
            <pc:docMk/>
            <pc:sldMk cId="1673339219" sldId="2006"/>
            <ac:spMk id="3" creationId="{EEEB7C44-077B-C890-BF16-621F19D2B18E}"/>
          </ac:spMkLst>
        </pc:spChg>
        <pc:picChg chg="del">
          <ac:chgData name="Willigen, R.F. van der (Rob)" userId="b43bdd62-7b82-48e9-86cd-c7c10e260c14" providerId="ADAL" clId="{4488D100-22FE-42E7-90F4-1AB8C12354C2}" dt="2024-11-04T09:40:47.988" v="224" actId="478"/>
          <ac:picMkLst>
            <pc:docMk/>
            <pc:sldMk cId="1673339219" sldId="2006"/>
            <ac:picMk id="2" creationId="{A52868BF-FC04-D4C4-9309-E06D39516692}"/>
          </ac:picMkLst>
        </pc:picChg>
      </pc:sldChg>
      <pc:sldChg chg="modSp mod">
        <pc:chgData name="Willigen, R.F. van der (Rob)" userId="b43bdd62-7b82-48e9-86cd-c7c10e260c14" providerId="ADAL" clId="{4488D100-22FE-42E7-90F4-1AB8C12354C2}" dt="2024-11-03T21:53:58.514" v="18" actId="790"/>
        <pc:sldMkLst>
          <pc:docMk/>
          <pc:sldMk cId="3618468443" sldId="2029"/>
        </pc:sldMkLst>
        <pc:spChg chg="mod">
          <ac:chgData name="Willigen, R.F. van der (Rob)" userId="b43bdd62-7b82-48e9-86cd-c7c10e260c14" providerId="ADAL" clId="{4488D100-22FE-42E7-90F4-1AB8C12354C2}" dt="2024-11-03T21:53:58.514" v="18" actId="790"/>
          <ac:spMkLst>
            <pc:docMk/>
            <pc:sldMk cId="3618468443" sldId="2029"/>
            <ac:spMk id="5" creationId="{C0B7EDDB-651C-84F8-F75B-6178642BB994}"/>
          </ac:spMkLst>
        </pc:spChg>
      </pc:sldChg>
      <pc:sldChg chg="modSp mod">
        <pc:chgData name="Willigen, R.F. van der (Rob)" userId="b43bdd62-7b82-48e9-86cd-c7c10e260c14" providerId="ADAL" clId="{4488D100-22FE-42E7-90F4-1AB8C12354C2}" dt="2024-11-04T11:30:23.648" v="1436" actId="255"/>
        <pc:sldMkLst>
          <pc:docMk/>
          <pc:sldMk cId="2585230043" sldId="2042"/>
        </pc:sldMkLst>
        <pc:spChg chg="mod">
          <ac:chgData name="Willigen, R.F. van der (Rob)" userId="b43bdd62-7b82-48e9-86cd-c7c10e260c14" providerId="ADAL" clId="{4488D100-22FE-42E7-90F4-1AB8C12354C2}" dt="2024-11-04T11:30:23.648" v="1436" actId="255"/>
          <ac:spMkLst>
            <pc:docMk/>
            <pc:sldMk cId="2585230043" sldId="2042"/>
            <ac:spMk id="8" creationId="{00000000-0000-0000-0000-000000000000}"/>
          </ac:spMkLst>
        </pc:spChg>
      </pc:sldChg>
      <pc:sldChg chg="delSp modSp mod ord">
        <pc:chgData name="Willigen, R.F. van der (Rob)" userId="b43bdd62-7b82-48e9-86cd-c7c10e260c14" providerId="ADAL" clId="{4488D100-22FE-42E7-90F4-1AB8C12354C2}" dt="2024-11-04T11:57:00.183" v="1606"/>
        <pc:sldMkLst>
          <pc:docMk/>
          <pc:sldMk cId="1021381166" sldId="2050"/>
        </pc:sldMkLst>
        <pc:spChg chg="mod">
          <ac:chgData name="Willigen, R.F. van der (Rob)" userId="b43bdd62-7b82-48e9-86cd-c7c10e260c14" providerId="ADAL" clId="{4488D100-22FE-42E7-90F4-1AB8C12354C2}" dt="2024-11-04T11:14:56.296" v="1332" actId="1076"/>
          <ac:spMkLst>
            <pc:docMk/>
            <pc:sldMk cId="1021381166" sldId="2050"/>
            <ac:spMk id="8" creationId="{00000000-0000-0000-0000-000000000000}"/>
          </ac:spMkLst>
        </pc:spChg>
        <pc:grpChg chg="mod">
          <ac:chgData name="Willigen, R.F. van der (Rob)" userId="b43bdd62-7b82-48e9-86cd-c7c10e260c14" providerId="ADAL" clId="{4488D100-22FE-42E7-90F4-1AB8C12354C2}" dt="2024-11-04T11:14:56.296" v="1332" actId="1076"/>
          <ac:grpSpMkLst>
            <pc:docMk/>
            <pc:sldMk cId="1021381166" sldId="2050"/>
            <ac:grpSpMk id="4" creationId="{00000000-0000-0000-0000-000000000000}"/>
          </ac:grpSpMkLst>
        </pc:grpChg>
        <pc:picChg chg="del mod">
          <ac:chgData name="Willigen, R.F. van der (Rob)" userId="b43bdd62-7b82-48e9-86cd-c7c10e260c14" providerId="ADAL" clId="{4488D100-22FE-42E7-90F4-1AB8C12354C2}" dt="2024-11-04T09:33:06.731" v="214" actId="478"/>
          <ac:picMkLst>
            <pc:docMk/>
            <pc:sldMk cId="1021381166" sldId="2050"/>
            <ac:picMk id="9" creationId="{2E7E56C7-290D-4ABF-9997-6405C528343C}"/>
          </ac:picMkLst>
        </pc:picChg>
      </pc:sldChg>
      <pc:sldChg chg="modSp mod">
        <pc:chgData name="Willigen, R.F. van der (Rob)" userId="b43bdd62-7b82-48e9-86cd-c7c10e260c14" providerId="ADAL" clId="{4488D100-22FE-42E7-90F4-1AB8C12354C2}" dt="2024-11-04T11:47:48.891" v="1497" actId="20577"/>
        <pc:sldMkLst>
          <pc:docMk/>
          <pc:sldMk cId="466647190" sldId="2052"/>
        </pc:sldMkLst>
        <pc:spChg chg="mod">
          <ac:chgData name="Willigen, R.F. van der (Rob)" userId="b43bdd62-7b82-48e9-86cd-c7c10e260c14" providerId="ADAL" clId="{4488D100-22FE-42E7-90F4-1AB8C12354C2}" dt="2024-11-04T11:47:48.891" v="1497" actId="20577"/>
          <ac:spMkLst>
            <pc:docMk/>
            <pc:sldMk cId="466647190" sldId="2052"/>
            <ac:spMk id="8" creationId="{00000000-0000-0000-0000-000000000000}"/>
          </ac:spMkLst>
        </pc:spChg>
      </pc:sldChg>
      <pc:sldChg chg="addSp modSp mod ord">
        <pc:chgData name="Willigen, R.F. van der (Rob)" userId="b43bdd62-7b82-48e9-86cd-c7c10e260c14" providerId="ADAL" clId="{4488D100-22FE-42E7-90F4-1AB8C12354C2}" dt="2024-11-04T17:33:06.112" v="1980" actId="1076"/>
        <pc:sldMkLst>
          <pc:docMk/>
          <pc:sldMk cId="3984067871" sldId="2055"/>
        </pc:sldMkLst>
        <pc:spChg chg="add mod">
          <ac:chgData name="Willigen, R.F. van der (Rob)" userId="b43bdd62-7b82-48e9-86cd-c7c10e260c14" providerId="ADAL" clId="{4488D100-22FE-42E7-90F4-1AB8C12354C2}" dt="2024-11-04T17:33:06.112" v="1980" actId="1076"/>
          <ac:spMkLst>
            <pc:docMk/>
            <pc:sldMk cId="3984067871" sldId="2055"/>
            <ac:spMk id="3" creationId="{DEEB63C9-703E-A204-BDF7-BF4560ED6F79}"/>
          </ac:spMkLst>
        </pc:spChg>
        <pc:spChg chg="mod">
          <ac:chgData name="Willigen, R.F. van der (Rob)" userId="b43bdd62-7b82-48e9-86cd-c7c10e260c14" providerId="ADAL" clId="{4488D100-22FE-42E7-90F4-1AB8C12354C2}" dt="2024-11-04T17:32:54.826" v="1977" actId="20577"/>
          <ac:spMkLst>
            <pc:docMk/>
            <pc:sldMk cId="3984067871" sldId="2055"/>
            <ac:spMk id="8" creationId="{00000000-0000-0000-0000-000000000000}"/>
          </ac:spMkLst>
        </pc:spChg>
        <pc:grpChg chg="mod">
          <ac:chgData name="Willigen, R.F. van der (Rob)" userId="b43bdd62-7b82-48e9-86cd-c7c10e260c14" providerId="ADAL" clId="{4488D100-22FE-42E7-90F4-1AB8C12354C2}" dt="2024-11-04T17:33:03.160" v="1979" actId="1076"/>
          <ac:grpSpMkLst>
            <pc:docMk/>
            <pc:sldMk cId="3984067871" sldId="2055"/>
            <ac:grpSpMk id="4" creationId="{00000000-0000-0000-0000-000000000000}"/>
          </ac:grpSpMkLst>
        </pc:grpChg>
      </pc:sldChg>
      <pc:sldChg chg="ord">
        <pc:chgData name="Willigen, R.F. van der (Rob)" userId="b43bdd62-7b82-48e9-86cd-c7c10e260c14" providerId="ADAL" clId="{4488D100-22FE-42E7-90F4-1AB8C12354C2}" dt="2024-11-04T11:15:23.869" v="1336"/>
        <pc:sldMkLst>
          <pc:docMk/>
          <pc:sldMk cId="3982285576" sldId="2059"/>
        </pc:sldMkLst>
      </pc:sldChg>
      <pc:sldChg chg="ord">
        <pc:chgData name="Willigen, R.F. van der (Rob)" userId="b43bdd62-7b82-48e9-86cd-c7c10e260c14" providerId="ADAL" clId="{4488D100-22FE-42E7-90F4-1AB8C12354C2}" dt="2024-11-04T11:15:50.732" v="1340"/>
        <pc:sldMkLst>
          <pc:docMk/>
          <pc:sldMk cId="69139545" sldId="2064"/>
        </pc:sldMkLst>
      </pc:sldChg>
      <pc:sldChg chg="ord">
        <pc:chgData name="Willigen, R.F. van der (Rob)" userId="b43bdd62-7b82-48e9-86cd-c7c10e260c14" providerId="ADAL" clId="{4488D100-22FE-42E7-90F4-1AB8C12354C2}" dt="2024-11-04T11:15:15.444" v="1334"/>
        <pc:sldMkLst>
          <pc:docMk/>
          <pc:sldMk cId="3000954748" sldId="2067"/>
        </pc:sldMkLst>
      </pc:sldChg>
      <pc:sldChg chg="del">
        <pc:chgData name="Willigen, R.F. van der (Rob)" userId="b43bdd62-7b82-48e9-86cd-c7c10e260c14" providerId="ADAL" clId="{4488D100-22FE-42E7-90F4-1AB8C12354C2}" dt="2024-11-03T21:38:57.584" v="0" actId="47"/>
        <pc:sldMkLst>
          <pc:docMk/>
          <pc:sldMk cId="3390459092" sldId="2071"/>
        </pc:sldMkLst>
      </pc:sldChg>
      <pc:sldChg chg="ord">
        <pc:chgData name="Willigen, R.F. van der (Rob)" userId="b43bdd62-7b82-48e9-86cd-c7c10e260c14" providerId="ADAL" clId="{4488D100-22FE-42E7-90F4-1AB8C12354C2}" dt="2024-11-04T11:46:07.626" v="1493"/>
        <pc:sldMkLst>
          <pc:docMk/>
          <pc:sldMk cId="2984842936" sldId="2072"/>
        </pc:sldMkLst>
      </pc:sldChg>
      <pc:sldChg chg="modSp mod">
        <pc:chgData name="Willigen, R.F. van der (Rob)" userId="b43bdd62-7b82-48e9-86cd-c7c10e260c14" providerId="ADAL" clId="{4488D100-22FE-42E7-90F4-1AB8C12354C2}" dt="2024-11-04T11:50:53.697" v="1569" actId="20577"/>
        <pc:sldMkLst>
          <pc:docMk/>
          <pc:sldMk cId="479627023" sldId="2084"/>
        </pc:sldMkLst>
        <pc:spChg chg="mod">
          <ac:chgData name="Willigen, R.F. van der (Rob)" userId="b43bdd62-7b82-48e9-86cd-c7c10e260c14" providerId="ADAL" clId="{4488D100-22FE-42E7-90F4-1AB8C12354C2}" dt="2024-11-04T11:50:53.697" v="1569" actId="20577"/>
          <ac:spMkLst>
            <pc:docMk/>
            <pc:sldMk cId="479627023" sldId="2084"/>
            <ac:spMk id="12" creationId="{957792AD-FE98-0819-E127-E25F68CE521B}"/>
          </ac:spMkLst>
        </pc:spChg>
      </pc:sldChg>
      <pc:sldChg chg="modSp mod">
        <pc:chgData name="Willigen, R.F. van der (Rob)" userId="b43bdd62-7b82-48e9-86cd-c7c10e260c14" providerId="ADAL" clId="{4488D100-22FE-42E7-90F4-1AB8C12354C2}" dt="2024-11-04T11:29:58.183" v="1434" actId="1076"/>
        <pc:sldMkLst>
          <pc:docMk/>
          <pc:sldMk cId="3737133025" sldId="2090"/>
        </pc:sldMkLst>
        <pc:spChg chg="mod">
          <ac:chgData name="Willigen, R.F. van der (Rob)" userId="b43bdd62-7b82-48e9-86cd-c7c10e260c14" providerId="ADAL" clId="{4488D100-22FE-42E7-90F4-1AB8C12354C2}" dt="2024-11-04T11:29:58.183" v="1434" actId="1076"/>
          <ac:spMkLst>
            <pc:docMk/>
            <pc:sldMk cId="3737133025" sldId="2090"/>
            <ac:spMk id="8" creationId="{00000000-0000-0000-0000-000000000000}"/>
          </ac:spMkLst>
        </pc:spChg>
      </pc:sldChg>
      <pc:sldChg chg="modSp mod">
        <pc:chgData name="Willigen, R.F. van der (Rob)" userId="b43bdd62-7b82-48e9-86cd-c7c10e260c14" providerId="ADAL" clId="{4488D100-22FE-42E7-90F4-1AB8C12354C2}" dt="2024-11-04T11:55:27.946" v="1602" actId="20577"/>
        <pc:sldMkLst>
          <pc:docMk/>
          <pc:sldMk cId="4213323215" sldId="2091"/>
        </pc:sldMkLst>
        <pc:spChg chg="mod">
          <ac:chgData name="Willigen, R.F. van der (Rob)" userId="b43bdd62-7b82-48e9-86cd-c7c10e260c14" providerId="ADAL" clId="{4488D100-22FE-42E7-90F4-1AB8C12354C2}" dt="2024-11-04T11:55:27.946" v="1602" actId="20577"/>
          <ac:spMkLst>
            <pc:docMk/>
            <pc:sldMk cId="4213323215" sldId="2091"/>
            <ac:spMk id="8" creationId="{00000000-0000-0000-0000-000000000000}"/>
          </ac:spMkLst>
        </pc:spChg>
        <pc:grpChg chg="mod">
          <ac:chgData name="Willigen, R.F. van der (Rob)" userId="b43bdd62-7b82-48e9-86cd-c7c10e260c14" providerId="ADAL" clId="{4488D100-22FE-42E7-90F4-1AB8C12354C2}" dt="2024-11-04T11:55:00.384" v="1599" actId="14100"/>
          <ac:grpSpMkLst>
            <pc:docMk/>
            <pc:sldMk cId="4213323215" sldId="2091"/>
            <ac:grpSpMk id="4" creationId="{00000000-0000-0000-0000-000000000000}"/>
          </ac:grpSpMkLst>
        </pc:grpChg>
      </pc:sldChg>
      <pc:sldChg chg="modSp add mod">
        <pc:chgData name="Willigen, R.F. van der (Rob)" userId="b43bdd62-7b82-48e9-86cd-c7c10e260c14" providerId="ADAL" clId="{4488D100-22FE-42E7-90F4-1AB8C12354C2}" dt="2024-11-04T13:04:49.779" v="1719" actId="1076"/>
        <pc:sldMkLst>
          <pc:docMk/>
          <pc:sldMk cId="1230503060" sldId="2098"/>
        </pc:sldMkLst>
        <pc:picChg chg="mod">
          <ac:chgData name="Willigen, R.F. van der (Rob)" userId="b43bdd62-7b82-48e9-86cd-c7c10e260c14" providerId="ADAL" clId="{4488D100-22FE-42E7-90F4-1AB8C12354C2}" dt="2024-11-04T13:04:49.779" v="1719" actId="1076"/>
          <ac:picMkLst>
            <pc:docMk/>
            <pc:sldMk cId="1230503060" sldId="2098"/>
            <ac:picMk id="2" creationId="{A52868BF-FC04-D4C4-9309-E06D39516692}"/>
          </ac:picMkLst>
        </pc:picChg>
      </pc:sldChg>
      <pc:sldChg chg="addSp modSp add mod ord">
        <pc:chgData name="Willigen, R.F. van der (Rob)" userId="b43bdd62-7b82-48e9-86cd-c7c10e260c14" providerId="ADAL" clId="{4488D100-22FE-42E7-90F4-1AB8C12354C2}" dt="2024-11-04T17:53:57.034" v="2072" actId="20577"/>
        <pc:sldMkLst>
          <pc:docMk/>
          <pc:sldMk cId="2243173751" sldId="2099"/>
        </pc:sldMkLst>
        <pc:spChg chg="add mod">
          <ac:chgData name="Willigen, R.F. van der (Rob)" userId="b43bdd62-7b82-48e9-86cd-c7c10e260c14" providerId="ADAL" clId="{4488D100-22FE-42E7-90F4-1AB8C12354C2}" dt="2024-11-04T17:53:57.034" v="2072" actId="20577"/>
          <ac:spMkLst>
            <pc:docMk/>
            <pc:sldMk cId="2243173751" sldId="2099"/>
            <ac:spMk id="5" creationId="{2BB804D3-DCCC-6A2A-C2FC-93498B74DE70}"/>
          </ac:spMkLst>
        </pc:spChg>
        <pc:picChg chg="add mod">
          <ac:chgData name="Willigen, R.F. van der (Rob)" userId="b43bdd62-7b82-48e9-86cd-c7c10e260c14" providerId="ADAL" clId="{4488D100-22FE-42E7-90F4-1AB8C12354C2}" dt="2024-11-04T17:53:15.280" v="2044" actId="1076"/>
          <ac:picMkLst>
            <pc:docMk/>
            <pc:sldMk cId="2243173751" sldId="2099"/>
            <ac:picMk id="3" creationId="{5BE16875-AABA-0E76-7800-110095FC5CDD}"/>
          </ac:picMkLst>
        </pc:picChg>
        <pc:picChg chg="mod">
          <ac:chgData name="Willigen, R.F. van der (Rob)" userId="b43bdd62-7b82-48e9-86cd-c7c10e260c14" providerId="ADAL" clId="{4488D100-22FE-42E7-90F4-1AB8C12354C2}" dt="2024-11-04T17:52:26.369" v="2002" actId="1076"/>
          <ac:picMkLst>
            <pc:docMk/>
            <pc:sldMk cId="2243173751" sldId="2099"/>
            <ac:picMk id="4" creationId="{615B9CF4-8011-27AD-63DA-333563528B4E}"/>
          </ac:picMkLst>
        </pc:picChg>
      </pc:sldChg>
      <pc:sldChg chg="add del">
        <pc:chgData name="Willigen, R.F. van der (Rob)" userId="b43bdd62-7b82-48e9-86cd-c7c10e260c14" providerId="ADAL" clId="{4488D100-22FE-42E7-90F4-1AB8C12354C2}" dt="2024-11-04T09:40:57.018" v="234"/>
        <pc:sldMkLst>
          <pc:docMk/>
          <pc:sldMk cId="3866191558" sldId="2099"/>
        </pc:sldMkLst>
      </pc:sldChg>
      <pc:sldChg chg="add">
        <pc:chgData name="Willigen, R.F. van der (Rob)" userId="b43bdd62-7b82-48e9-86cd-c7c10e260c14" providerId="ADAL" clId="{4488D100-22FE-42E7-90F4-1AB8C12354C2}" dt="2024-11-04T09:41:10.169" v="240"/>
        <pc:sldMkLst>
          <pc:docMk/>
          <pc:sldMk cId="1099559707" sldId="2100"/>
        </pc:sldMkLst>
      </pc:sldChg>
      <pc:sldChg chg="add del">
        <pc:chgData name="Willigen, R.F. van der (Rob)" userId="b43bdd62-7b82-48e9-86cd-c7c10e260c14" providerId="ADAL" clId="{4488D100-22FE-42E7-90F4-1AB8C12354C2}" dt="2024-11-04T09:40:56.633" v="233"/>
        <pc:sldMkLst>
          <pc:docMk/>
          <pc:sldMk cId="3578343399" sldId="2100"/>
        </pc:sldMkLst>
      </pc:sldChg>
      <pc:sldChg chg="add del">
        <pc:chgData name="Willigen, R.F. van der (Rob)" userId="b43bdd62-7b82-48e9-86cd-c7c10e260c14" providerId="ADAL" clId="{4488D100-22FE-42E7-90F4-1AB8C12354C2}" dt="2024-11-04T09:40:56.338" v="232"/>
        <pc:sldMkLst>
          <pc:docMk/>
          <pc:sldMk cId="875961029" sldId="2101"/>
        </pc:sldMkLst>
      </pc:sldChg>
      <pc:sldChg chg="add">
        <pc:chgData name="Willigen, R.F. van der (Rob)" userId="b43bdd62-7b82-48e9-86cd-c7c10e260c14" providerId="ADAL" clId="{4488D100-22FE-42E7-90F4-1AB8C12354C2}" dt="2024-11-04T09:41:10.344" v="241"/>
        <pc:sldMkLst>
          <pc:docMk/>
          <pc:sldMk cId="3712033870" sldId="2101"/>
        </pc:sldMkLst>
      </pc:sldChg>
      <pc:sldChg chg="addSp delSp modSp add mod ord">
        <pc:chgData name="Willigen, R.F. van der (Rob)" userId="b43bdd62-7b82-48e9-86cd-c7c10e260c14" providerId="ADAL" clId="{4488D100-22FE-42E7-90F4-1AB8C12354C2}" dt="2024-11-04T11:45:34.101" v="1491"/>
        <pc:sldMkLst>
          <pc:docMk/>
          <pc:sldMk cId="2234239439" sldId="2102"/>
        </pc:sldMkLst>
        <pc:spChg chg="add del">
          <ac:chgData name="Willigen, R.F. van der (Rob)" userId="b43bdd62-7b82-48e9-86cd-c7c10e260c14" providerId="ADAL" clId="{4488D100-22FE-42E7-90F4-1AB8C12354C2}" dt="2024-11-04T11:44:16.996" v="1482" actId="478"/>
          <ac:spMkLst>
            <pc:docMk/>
            <pc:sldMk cId="2234239439" sldId="2102"/>
            <ac:spMk id="11" creationId="{9C4FBBFC-6B66-2028-EB6D-1B9A93D22DA5}"/>
          </ac:spMkLst>
        </pc:spChg>
        <pc:spChg chg="add mod">
          <ac:chgData name="Willigen, R.F. van der (Rob)" userId="b43bdd62-7b82-48e9-86cd-c7c10e260c14" providerId="ADAL" clId="{4488D100-22FE-42E7-90F4-1AB8C12354C2}" dt="2024-11-04T11:44:30.173" v="1484" actId="207"/>
          <ac:spMkLst>
            <pc:docMk/>
            <pc:sldMk cId="2234239439" sldId="2102"/>
            <ac:spMk id="12" creationId="{D7CC809B-EFD8-730B-06B2-11F68E7CE9C4}"/>
          </ac:spMkLst>
        </pc:spChg>
        <pc:spChg chg="add mod">
          <ac:chgData name="Willigen, R.F. van der (Rob)" userId="b43bdd62-7b82-48e9-86cd-c7c10e260c14" providerId="ADAL" clId="{4488D100-22FE-42E7-90F4-1AB8C12354C2}" dt="2024-11-04T11:44:37.146" v="1486" actId="1076"/>
          <ac:spMkLst>
            <pc:docMk/>
            <pc:sldMk cId="2234239439" sldId="2102"/>
            <ac:spMk id="13" creationId="{47888CF1-AF6D-0DF0-5EBD-EE49F5E5316A}"/>
          </ac:spMkLst>
        </pc:spChg>
        <pc:spChg chg="add mod">
          <ac:chgData name="Willigen, R.F. van der (Rob)" userId="b43bdd62-7b82-48e9-86cd-c7c10e260c14" providerId="ADAL" clId="{4488D100-22FE-42E7-90F4-1AB8C12354C2}" dt="2024-11-04T11:45:04.304" v="1489" actId="1076"/>
          <ac:spMkLst>
            <pc:docMk/>
            <pc:sldMk cId="2234239439" sldId="2102"/>
            <ac:spMk id="14" creationId="{8DFD409E-B855-B834-8C87-453B083610F9}"/>
          </ac:spMkLst>
        </pc:spChg>
        <pc:picChg chg="add mod">
          <ac:chgData name="Willigen, R.F. van der (Rob)" userId="b43bdd62-7b82-48e9-86cd-c7c10e260c14" providerId="ADAL" clId="{4488D100-22FE-42E7-90F4-1AB8C12354C2}" dt="2024-11-04T11:43:03.080" v="1477" actId="1076"/>
          <ac:picMkLst>
            <pc:docMk/>
            <pc:sldMk cId="2234239439" sldId="2102"/>
            <ac:picMk id="3" creationId="{63D67471-CF9B-8AA4-F735-C7DDC0877B73}"/>
          </ac:picMkLst>
        </pc:picChg>
        <pc:picChg chg="mod">
          <ac:chgData name="Willigen, R.F. van der (Rob)" userId="b43bdd62-7b82-48e9-86cd-c7c10e260c14" providerId="ADAL" clId="{4488D100-22FE-42E7-90F4-1AB8C12354C2}" dt="2024-11-04T11:38:39.704" v="1449" actId="1076"/>
          <ac:picMkLst>
            <pc:docMk/>
            <pc:sldMk cId="2234239439" sldId="2102"/>
            <ac:picMk id="4" creationId="{615B9CF4-8011-27AD-63DA-333563528B4E}"/>
          </ac:picMkLst>
        </pc:picChg>
        <pc:picChg chg="add del">
          <ac:chgData name="Willigen, R.F. van der (Rob)" userId="b43bdd62-7b82-48e9-86cd-c7c10e260c14" providerId="ADAL" clId="{4488D100-22FE-42E7-90F4-1AB8C12354C2}" dt="2024-11-04T11:38:03.907" v="1445" actId="22"/>
          <ac:picMkLst>
            <pc:docMk/>
            <pc:sldMk cId="2234239439" sldId="2102"/>
            <ac:picMk id="6" creationId="{7C86C709-1C53-8778-092F-4BCFD22937FF}"/>
          </ac:picMkLst>
        </pc:picChg>
        <pc:picChg chg="add mod">
          <ac:chgData name="Willigen, R.F. van der (Rob)" userId="b43bdd62-7b82-48e9-86cd-c7c10e260c14" providerId="ADAL" clId="{4488D100-22FE-42E7-90F4-1AB8C12354C2}" dt="2024-11-04T11:43:09.527" v="1480" actId="1076"/>
          <ac:picMkLst>
            <pc:docMk/>
            <pc:sldMk cId="2234239439" sldId="2102"/>
            <ac:picMk id="8" creationId="{D9493AA5-C4DF-D8A7-0428-78054E7140C5}"/>
          </ac:picMkLst>
        </pc:picChg>
        <pc:picChg chg="add mod">
          <ac:chgData name="Willigen, R.F. van der (Rob)" userId="b43bdd62-7b82-48e9-86cd-c7c10e260c14" providerId="ADAL" clId="{4488D100-22FE-42E7-90F4-1AB8C12354C2}" dt="2024-11-04T11:43:00.633" v="1476" actId="1076"/>
          <ac:picMkLst>
            <pc:docMk/>
            <pc:sldMk cId="2234239439" sldId="2102"/>
            <ac:picMk id="10" creationId="{3509C9F8-4D20-9483-6350-507AB5594D66}"/>
          </ac:picMkLst>
        </pc:picChg>
      </pc:sldChg>
      <pc:sldChg chg="add del">
        <pc:chgData name="Willigen, R.F. van der (Rob)" userId="b43bdd62-7b82-48e9-86cd-c7c10e260c14" providerId="ADAL" clId="{4488D100-22FE-42E7-90F4-1AB8C12354C2}" dt="2024-11-04T09:40:56.049" v="231"/>
        <pc:sldMkLst>
          <pc:docMk/>
          <pc:sldMk cId="3375679689" sldId="2102"/>
        </pc:sldMkLst>
      </pc:sldChg>
      <pc:sldChg chg="add">
        <pc:chgData name="Willigen, R.F. van der (Rob)" userId="b43bdd62-7b82-48e9-86cd-c7c10e260c14" providerId="ADAL" clId="{4488D100-22FE-42E7-90F4-1AB8C12354C2}" dt="2024-11-04T09:41:10.631" v="243"/>
        <pc:sldMkLst>
          <pc:docMk/>
          <pc:sldMk cId="748306354" sldId="2103"/>
        </pc:sldMkLst>
      </pc:sldChg>
      <pc:sldChg chg="add del">
        <pc:chgData name="Willigen, R.F. van der (Rob)" userId="b43bdd62-7b82-48e9-86cd-c7c10e260c14" providerId="ADAL" clId="{4488D100-22FE-42E7-90F4-1AB8C12354C2}" dt="2024-11-04T09:40:55.692" v="230"/>
        <pc:sldMkLst>
          <pc:docMk/>
          <pc:sldMk cId="1896957444" sldId="2103"/>
        </pc:sldMkLst>
      </pc:sldChg>
      <pc:sldChg chg="addSp delSp modSp add mod ord">
        <pc:chgData name="Willigen, R.F. van der (Rob)" userId="b43bdd62-7b82-48e9-86cd-c7c10e260c14" providerId="ADAL" clId="{4488D100-22FE-42E7-90F4-1AB8C12354C2}" dt="2024-11-04T11:28:36.528" v="1374" actId="1076"/>
        <pc:sldMkLst>
          <pc:docMk/>
          <pc:sldMk cId="3945277900" sldId="2104"/>
        </pc:sldMkLst>
        <pc:spChg chg="add del mod">
          <ac:chgData name="Willigen, R.F. van der (Rob)" userId="b43bdd62-7b82-48e9-86cd-c7c10e260c14" providerId="ADAL" clId="{4488D100-22FE-42E7-90F4-1AB8C12354C2}" dt="2024-11-04T09:57:35.555" v="362" actId="478"/>
          <ac:spMkLst>
            <pc:docMk/>
            <pc:sldMk cId="3945277900" sldId="2104"/>
            <ac:spMk id="3" creationId="{28DA12CB-F82B-489A-0A9E-143BB374C05E}"/>
          </ac:spMkLst>
        </pc:spChg>
        <pc:spChg chg="add del mod">
          <ac:chgData name="Willigen, R.F. van der (Rob)" userId="b43bdd62-7b82-48e9-86cd-c7c10e260c14" providerId="ADAL" clId="{4488D100-22FE-42E7-90F4-1AB8C12354C2}" dt="2024-11-04T09:59:51.947" v="366" actId="478"/>
          <ac:spMkLst>
            <pc:docMk/>
            <pc:sldMk cId="3945277900" sldId="2104"/>
            <ac:spMk id="6" creationId="{C0B7F1EA-D7D6-F21E-A8A7-3865F091A117}"/>
          </ac:spMkLst>
        </pc:spChg>
        <pc:spChg chg="add mod">
          <ac:chgData name="Willigen, R.F. van der (Rob)" userId="b43bdd62-7b82-48e9-86cd-c7c10e260c14" providerId="ADAL" clId="{4488D100-22FE-42E7-90F4-1AB8C12354C2}" dt="2024-11-04T09:51:41.280" v="349"/>
          <ac:spMkLst>
            <pc:docMk/>
            <pc:sldMk cId="3945277900" sldId="2104"/>
            <ac:spMk id="7" creationId="{C0B7F1EA-D7D6-F21E-A8A7-3865F091A117}"/>
          </ac:spMkLst>
        </pc:spChg>
        <pc:spChg chg="add del mod">
          <ac:chgData name="Willigen, R.F. van der (Rob)" userId="b43bdd62-7b82-48e9-86cd-c7c10e260c14" providerId="ADAL" clId="{4488D100-22FE-42E7-90F4-1AB8C12354C2}" dt="2024-11-04T09:57:37.867" v="363" actId="478"/>
          <ac:spMkLst>
            <pc:docMk/>
            <pc:sldMk cId="3945277900" sldId="2104"/>
            <ac:spMk id="9" creationId="{7B80CC14-9688-C59A-BDE6-D01EFC16133C}"/>
          </ac:spMkLst>
        </pc:spChg>
        <pc:spChg chg="add mod">
          <ac:chgData name="Willigen, R.F. van der (Rob)" userId="b43bdd62-7b82-48e9-86cd-c7c10e260c14" providerId="ADAL" clId="{4488D100-22FE-42E7-90F4-1AB8C12354C2}" dt="2024-11-04T10:30:07.554" v="741" actId="1076"/>
          <ac:spMkLst>
            <pc:docMk/>
            <pc:sldMk cId="3945277900" sldId="2104"/>
            <ac:spMk id="10" creationId="{B009826F-62F7-3111-88BD-E591B689759C}"/>
          </ac:spMkLst>
        </pc:spChg>
        <pc:spChg chg="add mod">
          <ac:chgData name="Willigen, R.F. van der (Rob)" userId="b43bdd62-7b82-48e9-86cd-c7c10e260c14" providerId="ADAL" clId="{4488D100-22FE-42E7-90F4-1AB8C12354C2}" dt="2024-11-04T11:28:36.528" v="1374" actId="1076"/>
          <ac:spMkLst>
            <pc:docMk/>
            <pc:sldMk cId="3945277900" sldId="2104"/>
            <ac:spMk id="11" creationId="{FAC992F0-37A2-E37E-7207-9C9AAF154657}"/>
          </ac:spMkLst>
        </pc:spChg>
        <pc:picChg chg="add del mod">
          <ac:chgData name="Willigen, R.F. van der (Rob)" userId="b43bdd62-7b82-48e9-86cd-c7c10e260c14" providerId="ADAL" clId="{4488D100-22FE-42E7-90F4-1AB8C12354C2}" dt="2024-11-04T09:57:33.686" v="361" actId="478"/>
          <ac:picMkLst>
            <pc:docMk/>
            <pc:sldMk cId="3945277900" sldId="2104"/>
            <ac:picMk id="4098" creationId="{93735C2E-B2E8-1211-C05C-4DC606827153}"/>
          </ac:picMkLst>
        </pc:picChg>
      </pc:sldChg>
      <pc:sldChg chg="addSp modSp add del mod">
        <pc:chgData name="Willigen, R.F. van der (Rob)" userId="b43bdd62-7b82-48e9-86cd-c7c10e260c14" providerId="ADAL" clId="{4488D100-22FE-42E7-90F4-1AB8C12354C2}" dt="2024-11-04T16:26:09.286" v="1767" actId="47"/>
        <pc:sldMkLst>
          <pc:docMk/>
          <pc:sldMk cId="1050079647" sldId="2105"/>
        </pc:sldMkLst>
        <pc:spChg chg="add mod">
          <ac:chgData name="Willigen, R.F. van der (Rob)" userId="b43bdd62-7b82-48e9-86cd-c7c10e260c14" providerId="ADAL" clId="{4488D100-22FE-42E7-90F4-1AB8C12354C2}" dt="2024-11-04T09:45:22.491" v="255" actId="1076"/>
          <ac:spMkLst>
            <pc:docMk/>
            <pc:sldMk cId="1050079647" sldId="2105"/>
            <ac:spMk id="3" creationId="{F97D490C-9726-78D2-2642-8A1F9AC99314}"/>
          </ac:spMkLst>
        </pc:spChg>
        <pc:picChg chg="add mod">
          <ac:chgData name="Willigen, R.F. van der (Rob)" userId="b43bdd62-7b82-48e9-86cd-c7c10e260c14" providerId="ADAL" clId="{4488D100-22FE-42E7-90F4-1AB8C12354C2}" dt="2024-11-04T09:45:27.951" v="258" actId="1076"/>
          <ac:picMkLst>
            <pc:docMk/>
            <pc:sldMk cId="1050079647" sldId="2105"/>
            <ac:picMk id="3074" creationId="{34EFF53C-F00F-34B5-3E9A-3085623E9118}"/>
          </ac:picMkLst>
        </pc:picChg>
      </pc:sldChg>
      <pc:sldChg chg="addSp modSp add del">
        <pc:chgData name="Willigen, R.F. van der (Rob)" userId="b43bdd62-7b82-48e9-86cd-c7c10e260c14" providerId="ADAL" clId="{4488D100-22FE-42E7-90F4-1AB8C12354C2}" dt="2024-11-04T16:26:07.418" v="1765" actId="47"/>
        <pc:sldMkLst>
          <pc:docMk/>
          <pc:sldMk cId="4211260095" sldId="2106"/>
        </pc:sldMkLst>
        <pc:picChg chg="add mod">
          <ac:chgData name="Willigen, R.F. van der (Rob)" userId="b43bdd62-7b82-48e9-86cd-c7c10e260c14" providerId="ADAL" clId="{4488D100-22FE-42E7-90F4-1AB8C12354C2}" dt="2024-11-04T09:42:30.579" v="249"/>
          <ac:picMkLst>
            <pc:docMk/>
            <pc:sldMk cId="4211260095" sldId="2106"/>
            <ac:picMk id="2050" creationId="{70A7416E-1C56-C438-244C-681BCA5ECD26}"/>
          </ac:picMkLst>
        </pc:picChg>
      </pc:sldChg>
      <pc:sldChg chg="addSp modSp add del">
        <pc:chgData name="Willigen, R.F. van der (Rob)" userId="b43bdd62-7b82-48e9-86cd-c7c10e260c14" providerId="ADAL" clId="{4488D100-22FE-42E7-90F4-1AB8C12354C2}" dt="2024-11-04T16:26:08.398" v="1766" actId="47"/>
        <pc:sldMkLst>
          <pc:docMk/>
          <pc:sldMk cId="1038569871" sldId="2107"/>
        </pc:sldMkLst>
        <pc:picChg chg="add mod">
          <ac:chgData name="Willigen, R.F. van der (Rob)" userId="b43bdd62-7b82-48e9-86cd-c7c10e260c14" providerId="ADAL" clId="{4488D100-22FE-42E7-90F4-1AB8C12354C2}" dt="2024-11-04T09:41:25.595" v="248"/>
          <ac:picMkLst>
            <pc:docMk/>
            <pc:sldMk cId="1038569871" sldId="2107"/>
            <ac:picMk id="1026" creationId="{35DDA3BD-FE71-F65D-FA98-FE7E605062D1}"/>
          </ac:picMkLst>
        </pc:picChg>
      </pc:sldChg>
      <pc:sldChg chg="addSp delSp modSp add mod ord">
        <pc:chgData name="Willigen, R.F. van der (Rob)" userId="b43bdd62-7b82-48e9-86cd-c7c10e260c14" providerId="ADAL" clId="{4488D100-22FE-42E7-90F4-1AB8C12354C2}" dt="2024-11-04T11:12:41.785" v="1231"/>
        <pc:sldMkLst>
          <pc:docMk/>
          <pc:sldMk cId="2887194604" sldId="2108"/>
        </pc:sldMkLst>
        <pc:spChg chg="mod">
          <ac:chgData name="Willigen, R.F. van der (Rob)" userId="b43bdd62-7b82-48e9-86cd-c7c10e260c14" providerId="ADAL" clId="{4488D100-22FE-42E7-90F4-1AB8C12354C2}" dt="2024-11-04T11:01:59.840" v="1066" actId="1076"/>
          <ac:spMkLst>
            <pc:docMk/>
            <pc:sldMk cId="2887194604" sldId="2108"/>
            <ac:spMk id="3" creationId="{28DA12CB-F82B-489A-0A9E-143BB374C05E}"/>
          </ac:spMkLst>
        </pc:spChg>
        <pc:spChg chg="add mod">
          <ac:chgData name="Willigen, R.F. van der (Rob)" userId="b43bdd62-7b82-48e9-86cd-c7c10e260c14" providerId="ADAL" clId="{4488D100-22FE-42E7-90F4-1AB8C12354C2}" dt="2024-11-04T11:12:41.785" v="1231"/>
          <ac:spMkLst>
            <pc:docMk/>
            <pc:sldMk cId="2887194604" sldId="2108"/>
            <ac:spMk id="5" creationId="{E859ABA9-BA24-8013-7EB2-D655A79A7D65}"/>
          </ac:spMkLst>
        </pc:spChg>
        <pc:spChg chg="mod">
          <ac:chgData name="Willigen, R.F. van der (Rob)" userId="b43bdd62-7b82-48e9-86cd-c7c10e260c14" providerId="ADAL" clId="{4488D100-22FE-42E7-90F4-1AB8C12354C2}" dt="2024-11-04T11:09:00.603" v="1203" actId="20577"/>
          <ac:spMkLst>
            <pc:docMk/>
            <pc:sldMk cId="2887194604" sldId="2108"/>
            <ac:spMk id="6" creationId="{C0B7F1EA-D7D6-F21E-A8A7-3865F091A117}"/>
          </ac:spMkLst>
        </pc:spChg>
        <pc:spChg chg="mod">
          <ac:chgData name="Willigen, R.F. van der (Rob)" userId="b43bdd62-7b82-48e9-86cd-c7c10e260c14" providerId="ADAL" clId="{4488D100-22FE-42E7-90F4-1AB8C12354C2}" dt="2024-11-04T10:56:14.701" v="931" actId="20577"/>
          <ac:spMkLst>
            <pc:docMk/>
            <pc:sldMk cId="2887194604" sldId="2108"/>
            <ac:spMk id="9" creationId="{7B80CC14-9688-C59A-BDE6-D01EFC16133C}"/>
          </ac:spMkLst>
        </pc:spChg>
        <pc:picChg chg="add del mod">
          <ac:chgData name="Willigen, R.F. van der (Rob)" userId="b43bdd62-7b82-48e9-86cd-c7c10e260c14" providerId="ADAL" clId="{4488D100-22FE-42E7-90F4-1AB8C12354C2}" dt="2024-11-04T10:44:37.523" v="777" actId="478"/>
          <ac:picMkLst>
            <pc:docMk/>
            <pc:sldMk cId="2887194604" sldId="2108"/>
            <ac:picMk id="2" creationId="{430CC237-DD6F-394D-7789-463482A7CCA1}"/>
          </ac:picMkLst>
        </pc:picChg>
        <pc:picChg chg="add del">
          <ac:chgData name="Willigen, R.F. van der (Rob)" userId="b43bdd62-7b82-48e9-86cd-c7c10e260c14" providerId="ADAL" clId="{4488D100-22FE-42E7-90F4-1AB8C12354C2}" dt="2024-11-04T10:45:30.419" v="787" actId="478"/>
          <ac:picMkLst>
            <pc:docMk/>
            <pc:sldMk cId="2887194604" sldId="2108"/>
            <ac:picMk id="4098" creationId="{93735C2E-B2E8-1211-C05C-4DC606827153}"/>
          </ac:picMkLst>
        </pc:picChg>
      </pc:sldChg>
      <pc:sldChg chg="modSp add mod ord">
        <pc:chgData name="Willigen, R.F. van der (Rob)" userId="b43bdd62-7b82-48e9-86cd-c7c10e260c14" providerId="ADAL" clId="{4488D100-22FE-42E7-90F4-1AB8C12354C2}" dt="2024-11-04T11:20:02.721" v="1345"/>
        <pc:sldMkLst>
          <pc:docMk/>
          <pc:sldMk cId="1801874274" sldId="2109"/>
        </pc:sldMkLst>
        <pc:spChg chg="mod">
          <ac:chgData name="Willigen, R.F. van der (Rob)" userId="b43bdd62-7b82-48e9-86cd-c7c10e260c14" providerId="ADAL" clId="{4488D100-22FE-42E7-90F4-1AB8C12354C2}" dt="2024-11-04T11:03:33.813" v="1105" actId="1076"/>
          <ac:spMkLst>
            <pc:docMk/>
            <pc:sldMk cId="1801874274" sldId="2109"/>
            <ac:spMk id="2" creationId="{B0F4A849-2AA6-0966-BA6E-71149F7783DE}"/>
          </ac:spMkLst>
        </pc:spChg>
        <pc:spChg chg="mod">
          <ac:chgData name="Willigen, R.F. van der (Rob)" userId="b43bdd62-7b82-48e9-86cd-c7c10e260c14" providerId="ADAL" clId="{4488D100-22FE-42E7-90F4-1AB8C12354C2}" dt="2024-11-04T11:03:40.152" v="1106" actId="1076"/>
          <ac:spMkLst>
            <pc:docMk/>
            <pc:sldMk cId="1801874274" sldId="2109"/>
            <ac:spMk id="8" creationId="{00000000-0000-0000-0000-000000000000}"/>
          </ac:spMkLst>
        </pc:spChg>
        <pc:grpChg chg="mod">
          <ac:chgData name="Willigen, R.F. van der (Rob)" userId="b43bdd62-7b82-48e9-86cd-c7c10e260c14" providerId="ADAL" clId="{4488D100-22FE-42E7-90F4-1AB8C12354C2}" dt="2024-11-04T11:03:40.152" v="1106" actId="1076"/>
          <ac:grpSpMkLst>
            <pc:docMk/>
            <pc:sldMk cId="1801874274" sldId="2109"/>
            <ac:grpSpMk id="4" creationId="{00000000-0000-0000-0000-000000000000}"/>
          </ac:grpSpMkLst>
        </pc:grpChg>
      </pc:sldChg>
      <pc:sldChg chg="add del">
        <pc:chgData name="Willigen, R.F. van der (Rob)" userId="b43bdd62-7b82-48e9-86cd-c7c10e260c14" providerId="ADAL" clId="{4488D100-22FE-42E7-90F4-1AB8C12354C2}" dt="2024-11-04T10:51:20.497" v="833" actId="47"/>
        <pc:sldMkLst>
          <pc:docMk/>
          <pc:sldMk cId="2688577893" sldId="2109"/>
        </pc:sldMkLst>
      </pc:sldChg>
      <pc:sldChg chg="addSp delSp modSp add mod ord">
        <pc:chgData name="Willigen, R.F. van der (Rob)" userId="b43bdd62-7b82-48e9-86cd-c7c10e260c14" providerId="ADAL" clId="{4488D100-22FE-42E7-90F4-1AB8C12354C2}" dt="2024-11-04T11:12:56.552" v="1234" actId="1076"/>
        <pc:sldMkLst>
          <pc:docMk/>
          <pc:sldMk cId="3484687136" sldId="2110"/>
        </pc:sldMkLst>
        <pc:spChg chg="add mod">
          <ac:chgData name="Willigen, R.F. van der (Rob)" userId="b43bdd62-7b82-48e9-86cd-c7c10e260c14" providerId="ADAL" clId="{4488D100-22FE-42E7-90F4-1AB8C12354C2}" dt="2024-11-04T11:12:56.552" v="1234" actId="1076"/>
          <ac:spMkLst>
            <pc:docMk/>
            <pc:sldMk cId="3484687136" sldId="2110"/>
            <ac:spMk id="7" creationId="{F6E38A61-3584-C073-557A-E682D14C2907}"/>
          </ac:spMkLst>
        </pc:spChg>
        <pc:spChg chg="del">
          <ac:chgData name="Willigen, R.F. van der (Rob)" userId="b43bdd62-7b82-48e9-86cd-c7c10e260c14" providerId="ADAL" clId="{4488D100-22FE-42E7-90F4-1AB8C12354C2}" dt="2024-11-04T11:10:37.664" v="1208" actId="478"/>
          <ac:spMkLst>
            <pc:docMk/>
            <pc:sldMk cId="3484687136" sldId="2110"/>
            <ac:spMk id="10" creationId="{B009826F-62F7-3111-88BD-E591B689759C}"/>
          </ac:spMkLst>
        </pc:spChg>
        <pc:spChg chg="del">
          <ac:chgData name="Willigen, R.F. van der (Rob)" userId="b43bdd62-7b82-48e9-86cd-c7c10e260c14" providerId="ADAL" clId="{4488D100-22FE-42E7-90F4-1AB8C12354C2}" dt="2024-11-04T11:10:30.994" v="1207" actId="478"/>
          <ac:spMkLst>
            <pc:docMk/>
            <pc:sldMk cId="3484687136" sldId="2110"/>
            <ac:spMk id="11" creationId="{FAC992F0-37A2-E37E-7207-9C9AAF154657}"/>
          </ac:spMkLst>
        </pc:spChg>
        <pc:picChg chg="add mod ord modCrop">
          <ac:chgData name="Willigen, R.F. van der (Rob)" userId="b43bdd62-7b82-48e9-86cd-c7c10e260c14" providerId="ADAL" clId="{4488D100-22FE-42E7-90F4-1AB8C12354C2}" dt="2024-11-04T11:12:53.842" v="1233" actId="1076"/>
          <ac:picMkLst>
            <pc:docMk/>
            <pc:sldMk cId="3484687136" sldId="2110"/>
            <ac:picMk id="3" creationId="{E42493C2-82AA-4A52-2C57-D15EB58E2426}"/>
          </ac:picMkLst>
        </pc:picChg>
        <pc:picChg chg="mod">
          <ac:chgData name="Willigen, R.F. van der (Rob)" userId="b43bdd62-7b82-48e9-86cd-c7c10e260c14" providerId="ADAL" clId="{4488D100-22FE-42E7-90F4-1AB8C12354C2}" dt="2024-11-04T11:11:28.697" v="1217" actId="1076"/>
          <ac:picMkLst>
            <pc:docMk/>
            <pc:sldMk cId="3484687136" sldId="2110"/>
            <ac:picMk id="4" creationId="{615B9CF4-8011-27AD-63DA-333563528B4E}"/>
          </ac:picMkLst>
        </pc:picChg>
        <pc:picChg chg="add mod">
          <ac:chgData name="Willigen, R.F. van der (Rob)" userId="b43bdd62-7b82-48e9-86cd-c7c10e260c14" providerId="ADAL" clId="{4488D100-22FE-42E7-90F4-1AB8C12354C2}" dt="2024-11-04T11:12:53.842" v="1233" actId="1076"/>
          <ac:picMkLst>
            <pc:docMk/>
            <pc:sldMk cId="3484687136" sldId="2110"/>
            <ac:picMk id="6" creationId="{50F687AA-8DF9-C6E7-5A36-A5EAEDC5E5A1}"/>
          </ac:picMkLst>
        </pc:picChg>
      </pc:sldChg>
      <pc:sldChg chg="add">
        <pc:chgData name="Willigen, R.F. van der (Rob)" userId="b43bdd62-7b82-48e9-86cd-c7c10e260c14" providerId="ADAL" clId="{4488D100-22FE-42E7-90F4-1AB8C12354C2}" dt="2024-11-04T12:44:46.586" v="1611"/>
        <pc:sldMkLst>
          <pc:docMk/>
          <pc:sldMk cId="9008869" sldId="2111"/>
        </pc:sldMkLst>
      </pc:sldChg>
      <pc:sldChg chg="add del">
        <pc:chgData name="Willigen, R.F. van der (Rob)" userId="b43bdd62-7b82-48e9-86cd-c7c10e260c14" providerId="ADAL" clId="{4488D100-22FE-42E7-90F4-1AB8C12354C2}" dt="2024-11-04T11:16:42.498" v="1341" actId="47"/>
        <pc:sldMkLst>
          <pc:docMk/>
          <pc:sldMk cId="3739131940" sldId="2111"/>
        </pc:sldMkLst>
      </pc:sldChg>
      <pc:sldChg chg="addSp delSp modSp add del mod">
        <pc:chgData name="Willigen, R.F. van der (Rob)" userId="b43bdd62-7b82-48e9-86cd-c7c10e260c14" providerId="ADAL" clId="{4488D100-22FE-42E7-90F4-1AB8C12354C2}" dt="2024-11-04T12:52:33.113" v="1662" actId="47"/>
        <pc:sldMkLst>
          <pc:docMk/>
          <pc:sldMk cId="3557288461" sldId="2112"/>
        </pc:sldMkLst>
        <pc:spChg chg="mod">
          <ac:chgData name="Willigen, R.F. van der (Rob)" userId="b43bdd62-7b82-48e9-86cd-c7c10e260c14" providerId="ADAL" clId="{4488D100-22FE-42E7-90F4-1AB8C12354C2}" dt="2024-11-04T12:49:09.704" v="1641" actId="255"/>
          <ac:spMkLst>
            <pc:docMk/>
            <pc:sldMk cId="3557288461" sldId="2112"/>
            <ac:spMk id="2" creationId="{CF70176B-2F5C-0E4A-4C58-B36DE38D7817}"/>
          </ac:spMkLst>
        </pc:spChg>
        <pc:spChg chg="del">
          <ac:chgData name="Willigen, R.F. van der (Rob)" userId="b43bdd62-7b82-48e9-86cd-c7c10e260c14" providerId="ADAL" clId="{4488D100-22FE-42E7-90F4-1AB8C12354C2}" dt="2024-11-04T12:49:17.331" v="1643" actId="478"/>
          <ac:spMkLst>
            <pc:docMk/>
            <pc:sldMk cId="3557288461" sldId="2112"/>
            <ac:spMk id="5" creationId="{BD465BF0-4965-9A0B-5971-8718EF4E04AF}"/>
          </ac:spMkLst>
        </pc:spChg>
        <pc:spChg chg="add del">
          <ac:chgData name="Willigen, R.F. van der (Rob)" userId="b43bdd62-7b82-48e9-86cd-c7c10e260c14" providerId="ADAL" clId="{4488D100-22FE-42E7-90F4-1AB8C12354C2}" dt="2024-11-04T12:48:19.231" v="1636" actId="22"/>
          <ac:spMkLst>
            <pc:docMk/>
            <pc:sldMk cId="3557288461" sldId="2112"/>
            <ac:spMk id="6" creationId="{BE3E46BD-F789-730D-5A98-59590127728C}"/>
          </ac:spMkLst>
        </pc:spChg>
        <pc:picChg chg="del">
          <ac:chgData name="Willigen, R.F. van der (Rob)" userId="b43bdd62-7b82-48e9-86cd-c7c10e260c14" providerId="ADAL" clId="{4488D100-22FE-42E7-90F4-1AB8C12354C2}" dt="2024-11-04T12:48:10.812" v="1634" actId="478"/>
          <ac:picMkLst>
            <pc:docMk/>
            <pc:sldMk cId="3557288461" sldId="2112"/>
            <ac:picMk id="9" creationId="{0C9D2F8D-34D9-4B88-C464-FF91A10CBC32}"/>
          </ac:picMkLst>
        </pc:picChg>
        <pc:picChg chg="add mod">
          <ac:chgData name="Willigen, R.F. van der (Rob)" userId="b43bdd62-7b82-48e9-86cd-c7c10e260c14" providerId="ADAL" clId="{4488D100-22FE-42E7-90F4-1AB8C12354C2}" dt="2024-11-04T12:49:20.938" v="1644" actId="1076"/>
          <ac:picMkLst>
            <pc:docMk/>
            <pc:sldMk cId="3557288461" sldId="2112"/>
            <ac:picMk id="5122" creationId="{995C8A13-386A-5772-C63A-EBA648B283EA}"/>
          </ac:picMkLst>
        </pc:picChg>
      </pc:sldChg>
      <pc:sldChg chg="add del">
        <pc:chgData name="Willigen, R.F. van der (Rob)" userId="b43bdd62-7b82-48e9-86cd-c7c10e260c14" providerId="ADAL" clId="{4488D100-22FE-42E7-90F4-1AB8C12354C2}" dt="2024-11-04T12:52:35.952" v="1663" actId="47"/>
        <pc:sldMkLst>
          <pc:docMk/>
          <pc:sldMk cId="3912304869" sldId="2113"/>
        </pc:sldMkLst>
      </pc:sldChg>
      <pc:sldChg chg="addSp delSp modSp add mod">
        <pc:chgData name="Willigen, R.F. van der (Rob)" userId="b43bdd62-7b82-48e9-86cd-c7c10e260c14" providerId="ADAL" clId="{4488D100-22FE-42E7-90F4-1AB8C12354C2}" dt="2024-11-04T12:59:31.826" v="1712" actId="1076"/>
        <pc:sldMkLst>
          <pc:docMk/>
          <pc:sldMk cId="2603457104" sldId="2114"/>
        </pc:sldMkLst>
        <pc:spChg chg="mod">
          <ac:chgData name="Willigen, R.F. van der (Rob)" userId="b43bdd62-7b82-48e9-86cd-c7c10e260c14" providerId="ADAL" clId="{4488D100-22FE-42E7-90F4-1AB8C12354C2}" dt="2024-11-04T12:59:12.234" v="1711" actId="1076"/>
          <ac:spMkLst>
            <pc:docMk/>
            <pc:sldMk cId="2603457104" sldId="2114"/>
            <ac:spMk id="2" creationId="{CF70176B-2F5C-0E4A-4C58-B36DE38D7817}"/>
          </ac:spMkLst>
        </pc:spChg>
        <pc:spChg chg="add mod">
          <ac:chgData name="Willigen, R.F. van der (Rob)" userId="b43bdd62-7b82-48e9-86cd-c7c10e260c14" providerId="ADAL" clId="{4488D100-22FE-42E7-90F4-1AB8C12354C2}" dt="2024-11-04T12:59:31.826" v="1712" actId="1076"/>
          <ac:spMkLst>
            <pc:docMk/>
            <pc:sldMk cId="2603457104" sldId="2114"/>
            <ac:spMk id="7" creationId="{D407C66A-30A2-023D-2BBB-7A8716868642}"/>
          </ac:spMkLst>
        </pc:spChg>
        <pc:spChg chg="add mod">
          <ac:chgData name="Willigen, R.F. van der (Rob)" userId="b43bdd62-7b82-48e9-86cd-c7c10e260c14" providerId="ADAL" clId="{4488D100-22FE-42E7-90F4-1AB8C12354C2}" dt="2024-11-04T12:58:54.098" v="1706" actId="1076"/>
          <ac:spMkLst>
            <pc:docMk/>
            <pc:sldMk cId="2603457104" sldId="2114"/>
            <ac:spMk id="9" creationId="{04751D21-F6B9-7CFD-1529-E618D923B3B4}"/>
          </ac:spMkLst>
        </pc:spChg>
        <pc:picChg chg="mod">
          <ac:chgData name="Willigen, R.F. van der (Rob)" userId="b43bdd62-7b82-48e9-86cd-c7c10e260c14" providerId="ADAL" clId="{4488D100-22FE-42E7-90F4-1AB8C12354C2}" dt="2024-11-04T12:58:58.690" v="1707" actId="1076"/>
          <ac:picMkLst>
            <pc:docMk/>
            <pc:sldMk cId="2603457104" sldId="2114"/>
            <ac:picMk id="4" creationId="{615B9CF4-8011-27AD-63DA-333563528B4E}"/>
          </ac:picMkLst>
        </pc:picChg>
        <pc:picChg chg="add del mod">
          <ac:chgData name="Willigen, R.F. van der (Rob)" userId="b43bdd62-7b82-48e9-86cd-c7c10e260c14" providerId="ADAL" clId="{4488D100-22FE-42E7-90F4-1AB8C12354C2}" dt="2024-11-04T12:52:29.741" v="1661" actId="478"/>
          <ac:picMkLst>
            <pc:docMk/>
            <pc:sldMk cId="2603457104" sldId="2114"/>
            <ac:picMk id="5" creationId="{E5ACA647-D1BE-012A-B0D4-8F71D2CA3C8A}"/>
          </ac:picMkLst>
        </pc:picChg>
        <pc:picChg chg="del mod">
          <ac:chgData name="Willigen, R.F. van der (Rob)" userId="b43bdd62-7b82-48e9-86cd-c7c10e260c14" providerId="ADAL" clId="{4488D100-22FE-42E7-90F4-1AB8C12354C2}" dt="2024-11-04T12:50:16.237" v="1656" actId="478"/>
          <ac:picMkLst>
            <pc:docMk/>
            <pc:sldMk cId="2603457104" sldId="2114"/>
            <ac:picMk id="5122" creationId="{995C8A13-386A-5772-C63A-EBA648B283EA}"/>
          </ac:picMkLst>
        </pc:picChg>
        <pc:picChg chg="add del mod">
          <ac:chgData name="Willigen, R.F. van der (Rob)" userId="b43bdd62-7b82-48e9-86cd-c7c10e260c14" providerId="ADAL" clId="{4488D100-22FE-42E7-90F4-1AB8C12354C2}" dt="2024-11-04T12:57:44.268" v="1690" actId="478"/>
          <ac:picMkLst>
            <pc:docMk/>
            <pc:sldMk cId="2603457104" sldId="2114"/>
            <ac:picMk id="8194" creationId="{0443D071-9A7C-B91C-C12A-F8D4AEC00428}"/>
          </ac:picMkLst>
        </pc:picChg>
      </pc:sldChg>
      <pc:sldChg chg="delSp modSp add mod">
        <pc:chgData name="Willigen, R.F. van der (Rob)" userId="b43bdd62-7b82-48e9-86cd-c7c10e260c14" providerId="ADAL" clId="{4488D100-22FE-42E7-90F4-1AB8C12354C2}" dt="2024-11-04T13:00:31.404" v="1717" actId="1076"/>
        <pc:sldMkLst>
          <pc:docMk/>
          <pc:sldMk cId="2529638543" sldId="2115"/>
        </pc:sldMkLst>
        <pc:spChg chg="del">
          <ac:chgData name="Willigen, R.F. van der (Rob)" userId="b43bdd62-7b82-48e9-86cd-c7c10e260c14" providerId="ADAL" clId="{4488D100-22FE-42E7-90F4-1AB8C12354C2}" dt="2024-11-04T12:59:47.211" v="1713" actId="478"/>
          <ac:spMkLst>
            <pc:docMk/>
            <pc:sldMk cId="2529638543" sldId="2115"/>
            <ac:spMk id="7" creationId="{D407C66A-30A2-023D-2BBB-7A8716868642}"/>
          </ac:spMkLst>
        </pc:spChg>
        <pc:picChg chg="mod">
          <ac:chgData name="Willigen, R.F. van der (Rob)" userId="b43bdd62-7b82-48e9-86cd-c7c10e260c14" providerId="ADAL" clId="{4488D100-22FE-42E7-90F4-1AB8C12354C2}" dt="2024-11-04T13:00:31.404" v="1717" actId="1076"/>
          <ac:picMkLst>
            <pc:docMk/>
            <pc:sldMk cId="2529638543" sldId="2115"/>
            <ac:picMk id="8194" creationId="{0443D071-9A7C-B91C-C12A-F8D4AEC00428}"/>
          </ac:picMkLst>
        </pc:picChg>
      </pc:sldChg>
      <pc:sldChg chg="addSp delSp modSp add mod">
        <pc:chgData name="Willigen, R.F. van der (Rob)" userId="b43bdd62-7b82-48e9-86cd-c7c10e260c14" providerId="ADAL" clId="{4488D100-22FE-42E7-90F4-1AB8C12354C2}" dt="2024-11-04T17:25:45.480" v="1896" actId="1076"/>
        <pc:sldMkLst>
          <pc:docMk/>
          <pc:sldMk cId="818004206" sldId="2116"/>
        </pc:sldMkLst>
        <pc:picChg chg="del mod">
          <ac:chgData name="Willigen, R.F. van der (Rob)" userId="b43bdd62-7b82-48e9-86cd-c7c10e260c14" providerId="ADAL" clId="{4488D100-22FE-42E7-90F4-1AB8C12354C2}" dt="2024-11-04T17:07:09.239" v="1777" actId="478"/>
          <ac:picMkLst>
            <pc:docMk/>
            <pc:sldMk cId="818004206" sldId="2116"/>
            <ac:picMk id="2" creationId="{6BFE89F1-76E4-A0D5-F05D-90E514EF641A}"/>
          </ac:picMkLst>
        </pc:picChg>
        <pc:picChg chg="mod">
          <ac:chgData name="Willigen, R.F. van der (Rob)" userId="b43bdd62-7b82-48e9-86cd-c7c10e260c14" providerId="ADAL" clId="{4488D100-22FE-42E7-90F4-1AB8C12354C2}" dt="2024-11-04T17:16:49.808" v="1834" actId="1076"/>
          <ac:picMkLst>
            <pc:docMk/>
            <pc:sldMk cId="818004206" sldId="2116"/>
            <ac:picMk id="4" creationId="{615B9CF4-8011-27AD-63DA-333563528B4E}"/>
          </ac:picMkLst>
        </pc:picChg>
        <pc:picChg chg="add del">
          <ac:chgData name="Willigen, R.F. van der (Rob)" userId="b43bdd62-7b82-48e9-86cd-c7c10e260c14" providerId="ADAL" clId="{4488D100-22FE-42E7-90F4-1AB8C12354C2}" dt="2024-11-04T17:07:37.784" v="1779" actId="478"/>
          <ac:picMkLst>
            <pc:docMk/>
            <pc:sldMk cId="818004206" sldId="2116"/>
            <ac:picMk id="5" creationId="{DC0232FF-64CA-5346-E20D-1C3BBCE2E9A2}"/>
          </ac:picMkLst>
        </pc:picChg>
        <pc:picChg chg="add del mod">
          <ac:chgData name="Willigen, R.F. van der (Rob)" userId="b43bdd62-7b82-48e9-86cd-c7c10e260c14" providerId="ADAL" clId="{4488D100-22FE-42E7-90F4-1AB8C12354C2}" dt="2024-11-04T17:15:25.784" v="1819" actId="478"/>
          <ac:picMkLst>
            <pc:docMk/>
            <pc:sldMk cId="818004206" sldId="2116"/>
            <ac:picMk id="7" creationId="{691AE8B7-18B6-97DE-86F2-F96AA1BCB769}"/>
          </ac:picMkLst>
        </pc:picChg>
        <pc:picChg chg="add mod">
          <ac:chgData name="Willigen, R.F. van der (Rob)" userId="b43bdd62-7b82-48e9-86cd-c7c10e260c14" providerId="ADAL" clId="{4488D100-22FE-42E7-90F4-1AB8C12354C2}" dt="2024-11-04T17:25:45.480" v="1896" actId="1076"/>
          <ac:picMkLst>
            <pc:docMk/>
            <pc:sldMk cId="818004206" sldId="2116"/>
            <ac:picMk id="9" creationId="{839B048A-A248-2247-22D6-39C1FF3D11E6}"/>
          </ac:picMkLst>
        </pc:picChg>
        <pc:picChg chg="add del">
          <ac:chgData name="Willigen, R.F. van der (Rob)" userId="b43bdd62-7b82-48e9-86cd-c7c10e260c14" providerId="ADAL" clId="{4488D100-22FE-42E7-90F4-1AB8C12354C2}" dt="2024-11-04T17:16:16.413" v="1825" actId="22"/>
          <ac:picMkLst>
            <pc:docMk/>
            <pc:sldMk cId="818004206" sldId="2116"/>
            <ac:picMk id="11" creationId="{C268A36C-6974-9517-A934-DA0DC544B5EA}"/>
          </ac:picMkLst>
        </pc:picChg>
        <pc:picChg chg="add del mod">
          <ac:chgData name="Willigen, R.F. van der (Rob)" userId="b43bdd62-7b82-48e9-86cd-c7c10e260c14" providerId="ADAL" clId="{4488D100-22FE-42E7-90F4-1AB8C12354C2}" dt="2024-11-04T17:25:42.235" v="1894" actId="478"/>
          <ac:picMkLst>
            <pc:docMk/>
            <pc:sldMk cId="818004206" sldId="2116"/>
            <ac:picMk id="2050" creationId="{D0298697-EB4E-C268-80B4-3AD79D96A4D2}"/>
          </ac:picMkLst>
        </pc:picChg>
      </pc:sldChg>
      <pc:sldChg chg="add del">
        <pc:chgData name="Willigen, R.F. van der (Rob)" userId="b43bdd62-7b82-48e9-86cd-c7c10e260c14" providerId="ADAL" clId="{4488D100-22FE-42E7-90F4-1AB8C12354C2}" dt="2024-11-04T17:06:31.907" v="1773" actId="47"/>
        <pc:sldMkLst>
          <pc:docMk/>
          <pc:sldMk cId="1843802279" sldId="2116"/>
        </pc:sldMkLst>
      </pc:sldChg>
      <pc:sldChg chg="add del">
        <pc:chgData name="Willigen, R.F. van der (Rob)" userId="b43bdd62-7b82-48e9-86cd-c7c10e260c14" providerId="ADAL" clId="{4488D100-22FE-42E7-90F4-1AB8C12354C2}" dt="2024-11-04T17:18:44.145" v="1840" actId="47"/>
        <pc:sldMkLst>
          <pc:docMk/>
          <pc:sldMk cId="304254887" sldId="2117"/>
        </pc:sldMkLst>
      </pc:sldChg>
      <pc:sldChg chg="addSp delSp modSp add mod ord">
        <pc:chgData name="Willigen, R.F. van der (Rob)" userId="b43bdd62-7b82-48e9-86cd-c7c10e260c14" providerId="ADAL" clId="{4488D100-22FE-42E7-90F4-1AB8C12354C2}" dt="2024-11-04T17:26:18.811" v="1902"/>
        <pc:sldMkLst>
          <pc:docMk/>
          <pc:sldMk cId="2289110741" sldId="2117"/>
        </pc:sldMkLst>
        <pc:spChg chg="add mod">
          <ac:chgData name="Willigen, R.F. van der (Rob)" userId="b43bdd62-7b82-48e9-86cd-c7c10e260c14" providerId="ADAL" clId="{4488D100-22FE-42E7-90F4-1AB8C12354C2}" dt="2024-11-04T17:20:34.495" v="1854" actId="1076"/>
          <ac:spMkLst>
            <pc:docMk/>
            <pc:sldMk cId="2289110741" sldId="2117"/>
            <ac:spMk id="6" creationId="{7A5AF860-BA42-4627-2105-68222C371849}"/>
          </ac:spMkLst>
        </pc:spChg>
        <pc:picChg chg="add mod">
          <ac:chgData name="Willigen, R.F. van der (Rob)" userId="b43bdd62-7b82-48e9-86cd-c7c10e260c14" providerId="ADAL" clId="{4488D100-22FE-42E7-90F4-1AB8C12354C2}" dt="2024-11-04T17:20:00.298" v="1847" actId="1076"/>
          <ac:picMkLst>
            <pc:docMk/>
            <pc:sldMk cId="2289110741" sldId="2117"/>
            <ac:picMk id="3" creationId="{0E6B10E3-1764-AE7D-AB60-D009C7BA4C81}"/>
          </ac:picMkLst>
        </pc:picChg>
        <pc:picChg chg="del">
          <ac:chgData name="Willigen, R.F. van der (Rob)" userId="b43bdd62-7b82-48e9-86cd-c7c10e260c14" providerId="ADAL" clId="{4488D100-22FE-42E7-90F4-1AB8C12354C2}" dt="2024-11-04T17:19:23.590" v="1843" actId="478"/>
          <ac:picMkLst>
            <pc:docMk/>
            <pc:sldMk cId="2289110741" sldId="2117"/>
            <ac:picMk id="9" creationId="{839B048A-A248-2247-22D6-39C1FF3D11E6}"/>
          </ac:picMkLst>
        </pc:picChg>
        <pc:picChg chg="del">
          <ac:chgData name="Willigen, R.F. van der (Rob)" userId="b43bdd62-7b82-48e9-86cd-c7c10e260c14" providerId="ADAL" clId="{4488D100-22FE-42E7-90F4-1AB8C12354C2}" dt="2024-11-04T17:19:25.098" v="1844" actId="478"/>
          <ac:picMkLst>
            <pc:docMk/>
            <pc:sldMk cId="2289110741" sldId="2117"/>
            <ac:picMk id="2050" creationId="{D0298697-EB4E-C268-80B4-3AD79D96A4D2}"/>
          </ac:picMkLst>
        </pc:picChg>
      </pc:sldChg>
      <pc:sldChg chg="add del">
        <pc:chgData name="Willigen, R.F. van der (Rob)" userId="b43bdd62-7b82-48e9-86cd-c7c10e260c14" providerId="ADAL" clId="{4488D100-22FE-42E7-90F4-1AB8C12354C2}" dt="2024-11-04T17:19:14.398" v="1841" actId="47"/>
        <pc:sldMkLst>
          <pc:docMk/>
          <pc:sldMk cId="1340728268" sldId="2118"/>
        </pc:sldMkLst>
      </pc:sldChg>
      <pc:sldChg chg="addSp delSp modSp add mod">
        <pc:chgData name="Willigen, R.F. van der (Rob)" userId="b43bdd62-7b82-48e9-86cd-c7c10e260c14" providerId="ADAL" clId="{4488D100-22FE-42E7-90F4-1AB8C12354C2}" dt="2024-11-04T17:51:16.890" v="1998" actId="14100"/>
        <pc:sldMkLst>
          <pc:docMk/>
          <pc:sldMk cId="1790810579" sldId="2118"/>
        </pc:sldMkLst>
        <pc:spChg chg="add mod">
          <ac:chgData name="Willigen, R.F. van der (Rob)" userId="b43bdd62-7b82-48e9-86cd-c7c10e260c14" providerId="ADAL" clId="{4488D100-22FE-42E7-90F4-1AB8C12354C2}" dt="2024-11-04T17:50:01.910" v="1991" actId="207"/>
          <ac:spMkLst>
            <pc:docMk/>
            <pc:sldMk cId="1790810579" sldId="2118"/>
            <ac:spMk id="3" creationId="{B51839B6-8854-BCF5-83BA-63507F9810C4}"/>
          </ac:spMkLst>
        </pc:spChg>
        <pc:spChg chg="add mod">
          <ac:chgData name="Willigen, R.F. van der (Rob)" userId="b43bdd62-7b82-48e9-86cd-c7c10e260c14" providerId="ADAL" clId="{4488D100-22FE-42E7-90F4-1AB8C12354C2}" dt="2024-11-04T17:51:16.890" v="1998" actId="14100"/>
          <ac:spMkLst>
            <pc:docMk/>
            <pc:sldMk cId="1790810579" sldId="2118"/>
            <ac:spMk id="6" creationId="{13523942-DE7A-1535-C5A7-77673BA45D96}"/>
          </ac:spMkLst>
        </pc:spChg>
        <pc:picChg chg="del">
          <ac:chgData name="Willigen, R.F. van der (Rob)" userId="b43bdd62-7b82-48e9-86cd-c7c10e260c14" providerId="ADAL" clId="{4488D100-22FE-42E7-90F4-1AB8C12354C2}" dt="2024-11-04T17:25:49.296" v="1897" actId="478"/>
          <ac:picMkLst>
            <pc:docMk/>
            <pc:sldMk cId="1790810579" sldId="2118"/>
            <ac:picMk id="9" creationId="{839B048A-A248-2247-22D6-39C1FF3D11E6}"/>
          </ac:picMkLst>
        </pc:picChg>
        <pc:picChg chg="mod">
          <ac:chgData name="Willigen, R.F. van der (Rob)" userId="b43bdd62-7b82-48e9-86cd-c7c10e260c14" providerId="ADAL" clId="{4488D100-22FE-42E7-90F4-1AB8C12354C2}" dt="2024-11-04T17:25:54.769" v="1900" actId="1076"/>
          <ac:picMkLst>
            <pc:docMk/>
            <pc:sldMk cId="1790810579" sldId="2118"/>
            <ac:picMk id="2050" creationId="{D0298697-EB4E-C268-80B4-3AD79D96A4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04/11/2024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04020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1578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422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26</a:t>
            </a:fld>
            <a:endParaRPr lang="en-NL"/>
          </a:p>
        </p:txBody>
      </p:sp>
    </p:spTree>
    <p:extLst>
      <p:ext uri="{BB962C8B-B14F-4D97-AF65-F5344CB8AC3E}">
        <p14:creationId xmlns:p14="http://schemas.microsoft.com/office/powerpoint/2010/main" val="31683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A7B9C6-F02C-4DBB-A4A6-3C8DC405AD11}"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37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29</a:t>
            </a:fld>
            <a:endParaRPr lang="en-GB"/>
          </a:p>
        </p:txBody>
      </p:sp>
    </p:spTree>
    <p:extLst>
      <p:ext uri="{BB962C8B-B14F-4D97-AF65-F5344CB8AC3E}">
        <p14:creationId xmlns:p14="http://schemas.microsoft.com/office/powerpoint/2010/main" val="170528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30</a:t>
            </a:fld>
            <a:endParaRPr lang="en-NL"/>
          </a:p>
        </p:txBody>
      </p:sp>
    </p:spTree>
    <p:extLst>
      <p:ext uri="{BB962C8B-B14F-4D97-AF65-F5344CB8AC3E}">
        <p14:creationId xmlns:p14="http://schemas.microsoft.com/office/powerpoint/2010/main" val="3745568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31</a:t>
            </a:fld>
            <a:endParaRPr lang="en-NL"/>
          </a:p>
        </p:txBody>
      </p:sp>
    </p:spTree>
    <p:extLst>
      <p:ext uri="{BB962C8B-B14F-4D97-AF65-F5344CB8AC3E}">
        <p14:creationId xmlns:p14="http://schemas.microsoft.com/office/powerpoint/2010/main" val="108565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34</a:t>
            </a:fld>
            <a:endParaRPr lang="en-GB"/>
          </a:p>
        </p:txBody>
      </p:sp>
    </p:spTree>
    <p:extLst>
      <p:ext uri="{BB962C8B-B14F-4D97-AF65-F5344CB8AC3E}">
        <p14:creationId xmlns:p14="http://schemas.microsoft.com/office/powerpoint/2010/main" val="62399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541539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64496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334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40</a:t>
            </a:fld>
            <a:endParaRPr lang="en-NL"/>
          </a:p>
        </p:txBody>
      </p:sp>
    </p:spTree>
    <p:extLst>
      <p:ext uri="{BB962C8B-B14F-4D97-AF65-F5344CB8AC3E}">
        <p14:creationId xmlns:p14="http://schemas.microsoft.com/office/powerpoint/2010/main" val="948606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41</a:t>
            </a:fld>
            <a:endParaRPr lang="en-NL"/>
          </a:p>
        </p:txBody>
      </p:sp>
    </p:spTree>
    <p:extLst>
      <p:ext uri="{BB962C8B-B14F-4D97-AF65-F5344CB8AC3E}">
        <p14:creationId xmlns:p14="http://schemas.microsoft.com/office/powerpoint/2010/main" val="157013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42</a:t>
            </a:fld>
            <a:endParaRPr lang="en-NL"/>
          </a:p>
        </p:txBody>
      </p:sp>
    </p:spTree>
    <p:extLst>
      <p:ext uri="{BB962C8B-B14F-4D97-AF65-F5344CB8AC3E}">
        <p14:creationId xmlns:p14="http://schemas.microsoft.com/office/powerpoint/2010/main" val="4082345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43</a:t>
            </a:fld>
            <a:endParaRPr lang="en-NL"/>
          </a:p>
        </p:txBody>
      </p:sp>
    </p:spTree>
    <p:extLst>
      <p:ext uri="{BB962C8B-B14F-4D97-AF65-F5344CB8AC3E}">
        <p14:creationId xmlns:p14="http://schemas.microsoft.com/office/powerpoint/2010/main" val="1419429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75</a:t>
            </a:fld>
            <a:endParaRPr lang="en-NL"/>
          </a:p>
        </p:txBody>
      </p:sp>
    </p:spTree>
    <p:extLst>
      <p:ext uri="{BB962C8B-B14F-4D97-AF65-F5344CB8AC3E}">
        <p14:creationId xmlns:p14="http://schemas.microsoft.com/office/powerpoint/2010/main" val="378956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50882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5950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14</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15</a:t>
            </a:fld>
            <a:endParaRPr lang="en-GB"/>
          </a:p>
        </p:txBody>
      </p:sp>
    </p:spTree>
    <p:extLst>
      <p:ext uri="{BB962C8B-B14F-4D97-AF65-F5344CB8AC3E}">
        <p14:creationId xmlns:p14="http://schemas.microsoft.com/office/powerpoint/2010/main" val="129041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17</a:t>
            </a:fld>
            <a:endParaRPr lang="en-NL"/>
          </a:p>
        </p:txBody>
      </p:sp>
    </p:spTree>
    <p:extLst>
      <p:ext uri="{BB962C8B-B14F-4D97-AF65-F5344CB8AC3E}">
        <p14:creationId xmlns:p14="http://schemas.microsoft.com/office/powerpoint/2010/main" val="32857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20</a:t>
            </a:fld>
            <a:endParaRPr lang="en-NL"/>
          </a:p>
        </p:txBody>
      </p:sp>
    </p:spTree>
    <p:extLst>
      <p:ext uri="{BB962C8B-B14F-4D97-AF65-F5344CB8AC3E}">
        <p14:creationId xmlns:p14="http://schemas.microsoft.com/office/powerpoint/2010/main" val="279265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5385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400192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11/4/2024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206581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4618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118902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04/11/2024</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700" r:id="rId2"/>
    <p:sldLayoutId id="2147483715" r:id="rId3"/>
    <p:sldLayoutId id="2147483716" r:id="rId4"/>
    <p:sldLayoutId id="2147483719"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04/11/2024</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retalx.surf.nl/spc24/talk/JGWJ7U/" TargetMode="External"/><Relationship Id="rId3" Type="http://schemas.openxmlformats.org/officeDocument/2006/relationships/image" Target="../media/image4.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s://arxiv.org/html/2307.06435v9" TargetMode="Externa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blogs.novita.ai/exploring-architectural-structures-and-functional-capacities-of-llms/"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24.emf"/><Relationship Id="rId1" Type="http://schemas.openxmlformats.org/officeDocument/2006/relationships/slideLayout" Target="../slideLayouts/slideLayout16.xml"/><Relationship Id="rId5" Type="http://schemas.openxmlformats.org/officeDocument/2006/relationships/image" Target="../media/image1.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hyperlink" Target="https://www.biomotionlab.ca/html5-bml-walker/" TargetMode="External"/><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hyperlink" Target="https://learn.microsoft.com/nl-nl/dotnet/machine-learning/deep-learning-over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47.jp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hyperlink" Target="https://pub.towardsai.net/main-types-of-neural-networks-and-its-applications-tutorial-734480d7ec8e" TargetMode="External"/><Relationship Id="rId4" Type="http://schemas.openxmlformats.org/officeDocument/2006/relationships/hyperlink" Target="https://www.mdpi.com/2504-3900/47/1/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www.itbrew.com/stories/2024/05/22/chatgpt-is-the-number-one-offender-in-shadow-it-report-find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9.emf"/><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61.emf"/><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7.xml"/><Relationship Id="rId5" Type="http://schemas.openxmlformats.org/officeDocument/2006/relationships/hyperlink" Target="https://proceedings.neurips.cc/paper/2017/file/8a20a8621978632d76c43dfd28b67767-Paper.pdf" TargetMode="External"/><Relationship Id="rId4" Type="http://schemas.openxmlformats.org/officeDocument/2006/relationships/image" Target="../media/image64.emf"/></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hyperlink" Target="https://doi.org/10.1007/978-3-030-04497-8_14" TargetMode="External"/><Relationship Id="rId4"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66.emf"/><Relationship Id="rId5" Type="http://schemas.openxmlformats.org/officeDocument/2006/relationships/image" Target="../media/image67.png"/><Relationship Id="rId4" Type="http://schemas.openxmlformats.org/officeDocument/2006/relationships/hyperlink" Target="https://blogs.novita.ai/exploring-architectural-structures-and-functional-capacities-of-llm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hyperlink" Target="https://www.ncsc.gov.uk/guidance/shadow-i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nature.com/articles/d41586-021-00530-0" TargetMode="External"/><Relationship Id="rId5" Type="http://schemas.openxmlformats.org/officeDocument/2006/relationships/image" Target="../media/image77.png"/><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ftp/arxiv/papers/2104/2104.10350.pdf"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css.umich.edu/sites/default/files/Carbon%20Footprint_CSS09-05_e2021.pdf"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arxiv.org/pdf/2110.13100v1.pdf" TargetMode="External"/><Relationship Id="rId4" Type="http://schemas.openxmlformats.org/officeDocument/2006/relationships/hyperlink" Target="https://paperswithcode.com/sot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owasp.org/www-project-top-10-for-large-language-model-applications/assets/PDF/OWASP-Top-10-for-LLMs-2023-v05.pdf"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80.png"/><Relationship Id="rId4" Type="http://schemas.openxmlformats.org/officeDocument/2006/relationships/hyperlink" Target="https://owasp.org/www-project-top-10-for-large-language-model-applications/assets/PDF/OWASP-Top-10-for-LLMs-2023-v05.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hyperlink" Target="https://aanpakibp.kennisnet.nl/beveiligingsincidenten-en-datalekken-melden/" TargetMode="External"/><Relationship Id="rId3" Type="http://schemas.openxmlformats.org/officeDocument/2006/relationships/hyperlink" Target="https://communities.surf.nl/cybersecurity" TargetMode="External"/><Relationship Id="rId7"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hyperlink" Target="https://www.forbes.com/sites/forbestechcouncil/2022/07/19/how-shadow-it-can-keep-compliance-efforts-in-the-dark/" TargetMode="External"/><Relationship Id="rId5" Type="http://schemas.openxmlformats.org/officeDocument/2006/relationships/image" Target="../media/image14.png"/><Relationship Id="rId4" Type="http://schemas.openxmlformats.org/officeDocument/2006/relationships/hyperlink" Target="https://communities.surf.nl/cybersecurity/artikel/schaduw-ict-in-onderwijs-en-onderzoek-wat-moet-je-er-als-instelling-mee"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autoriteitpersoonsgegevens.nl/themas/beveiliging/beveiliging-van-persoonsgegevens/gegevens-pseudonimiseren"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zenodo.org/doi/10.5281/zenodo.7777518"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legal/cognitive-services/openai/data-privacy?tabs=azure-porta" TargetMode="External"/><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answers/questions/1183772/how-does-azure-open-ai-handles-user-input-data" TargetMode="External"/><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products/ai-services/openai-service"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hyperlink" Target="https://medium.com/@luiz.braz/using-azure-openai-in-a-secure-way-17b9e51cdcaa" TargetMode="External"/><Relationship Id="rId4" Type="http://schemas.openxmlformats.org/officeDocument/2006/relationships/hyperlink" Target="https://learn.microsoft.com/en-us/shows/azure-essentials-show/connecting-openai-private-endpoints-across-vne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hyperlink" Target="https://learn.microsoft.com/en-us/azure/ai-services/openai/how-to/create-resource?pivots=web-porta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OFA5Qk1UWDRBMjg0WFhPMkIzTzhKQ1dWNyQlQCN0PWcu" TargetMode="External"/><Relationship Id="rId7" Type="http://schemas.openxmlformats.org/officeDocument/2006/relationships/hyperlink" Target="https://learn.microsoft.com/en-us/legal/cognitive-services/openai/limited-access" TargetMode="External"/><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azure/ai-services/openai/how-to/completion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35-models" TargetMode="External"/><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nl-nl/security/security-insider/practical-cyber-defense/cyber-resilience-hygiene-guide" TargetMode="External"/><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7.png"/><Relationship Id="rId1" Type="http://schemas.openxmlformats.org/officeDocument/2006/relationships/slideLayout" Target="../slideLayouts/slideLayout16.xml"/><Relationship Id="rId5" Type="http://schemas.openxmlformats.org/officeDocument/2006/relationships/hyperlink" Target="https://www.ibm.com/docs/en/watsonx/saas?topic=solutions-retrieval-augmented-generation" TargetMode="Externa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github.com/HR-DATA-FABRIC/Leer-je-eigen-documenten-bevragen-met-generatieve-AI"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6.jpg"/><Relationship Id="rId1" Type="http://schemas.openxmlformats.org/officeDocument/2006/relationships/slideLayout" Target="../slideLayouts/slideLayout1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colab.research.google.com/drive/1bNbHBXzP1tnDU-xNDRLLeCLFkK3XnI7K#scrollTo=mcw9fPYBOh7b"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124.png"/><Relationship Id="rId3" Type="http://schemas.openxmlformats.org/officeDocument/2006/relationships/image" Target="../media/image1.jpeg"/><Relationship Id="rId7" Type="http://schemas.openxmlformats.org/officeDocument/2006/relationships/oleObject" Target="../embeddings/oleObject2.bin"/><Relationship Id="rId12" Type="http://schemas.openxmlformats.org/officeDocument/2006/relationships/image" Target="../media/image123.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18.emf"/><Relationship Id="rId11" Type="http://schemas.openxmlformats.org/officeDocument/2006/relationships/image" Target="../media/image122.emf"/><Relationship Id="rId5" Type="http://schemas.openxmlformats.org/officeDocument/2006/relationships/image" Target="../media/image117.emf"/><Relationship Id="rId10" Type="http://schemas.openxmlformats.org/officeDocument/2006/relationships/image" Target="../media/image121.png"/><Relationship Id="rId4" Type="http://schemas.openxmlformats.org/officeDocument/2006/relationships/oleObject" Target="../embeddings/oleObject1.bin"/><Relationship Id="rId9"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creativecommons.org/licenses/by-nc-sa/3.0/" TargetMode="Externa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image" Target="../media/image127.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6.xml"/><Relationship Id="rId5" Type="http://schemas.openxmlformats.org/officeDocument/2006/relationships/hyperlink" Target="https://www.microsoft.com/nl-nl/security/security-insider/practical-cyber-defense/cyber-resilience-hygiene-guide" TargetMode="Externa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637"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141634" y="159300"/>
            <a:ext cx="7686770" cy="2117887"/>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nl-NL" sz="4800" b="0" i="0" dirty="0">
                <a:effectLst/>
                <a:latin typeface="Titillium Web" panose="020F0502020204030204" pitchFamily="2" charset="0"/>
              </a:rPr>
              <a:t>Verantwoord gebruik van ChatGPT en andere Generatieve AI-modellen</a:t>
            </a:r>
            <a:endParaRPr lang="en-US" sz="48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35CEE2-A9C4-72A9-5543-F0368F97095C}"/>
              </a:ext>
            </a:extLst>
          </p:cNvPr>
          <p:cNvSpPr txBox="1"/>
          <p:nvPr/>
        </p:nvSpPr>
        <p:spPr>
          <a:xfrm>
            <a:off x="290384" y="6167394"/>
            <a:ext cx="6096000" cy="369332"/>
          </a:xfrm>
          <a:prstGeom prst="rect">
            <a:avLst/>
          </a:prstGeom>
          <a:noFill/>
        </p:spPr>
        <p:txBody>
          <a:bodyPr wrap="square">
            <a:spAutoFit/>
          </a:bodyPr>
          <a:lstStyle/>
          <a:p>
            <a:r>
              <a:rPr lang="en-GB" dirty="0">
                <a:hlinkClick r:id="rId8"/>
              </a:rPr>
              <a:t>https://pretalx.surf.nl/spc24/talk/JGWJ7U/</a:t>
            </a:r>
            <a:endParaRPr lang="en-GB" dirty="0"/>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efer to caption">
            <a:extLst>
              <a:ext uri="{FF2B5EF4-FFF2-40B4-BE49-F238E27FC236}">
                <a16:creationId xmlns:a16="http://schemas.microsoft.com/office/drawing/2014/main" id="{BDF3876A-3C33-12C4-450C-8B0069156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 y="1921503"/>
            <a:ext cx="11891311" cy="42407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4"/>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798725" y="296348"/>
            <a:ext cx="8522256" cy="1224843"/>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21325" y="396893"/>
            <a:ext cx="7225129" cy="954107"/>
          </a:xfrm>
          <a:prstGeom prst="rect">
            <a:avLst/>
          </a:prstGeom>
          <a:noFill/>
        </p:spPr>
        <p:txBody>
          <a:bodyPr wrap="square">
            <a:spAutoFit/>
          </a:bodyPr>
          <a:lstStyle/>
          <a:p>
            <a:r>
              <a:rPr lang="nl-NL" sz="2800" b="1" i="1" dirty="0">
                <a:latin typeface="Courier New"/>
                <a:cs typeface="Courier New"/>
              </a:rPr>
              <a:t>Ontstaansgeschiedenis + evolutie</a:t>
            </a:r>
          </a:p>
          <a:p>
            <a:r>
              <a:rPr lang="nl-NL" sz="2800" b="1" i="1" dirty="0">
                <a:latin typeface="Courier New"/>
                <a:cs typeface="Courier New"/>
              </a:rPr>
              <a:t>van grote taal modellen {LLM}</a:t>
            </a:r>
            <a:endParaRPr lang="en-US" sz="2800" dirty="0"/>
          </a:p>
        </p:txBody>
      </p:sp>
      <p:sp>
        <p:nvSpPr>
          <p:cNvPr id="10" name="TextBox 9">
            <a:extLst>
              <a:ext uri="{FF2B5EF4-FFF2-40B4-BE49-F238E27FC236}">
                <a16:creationId xmlns:a16="http://schemas.microsoft.com/office/drawing/2014/main" id="{2E0AD624-4E8C-38A2-83FB-8436AA987AA7}"/>
              </a:ext>
            </a:extLst>
          </p:cNvPr>
          <p:cNvSpPr txBox="1"/>
          <p:nvPr/>
        </p:nvSpPr>
        <p:spPr>
          <a:xfrm>
            <a:off x="5800875" y="6376986"/>
            <a:ext cx="6096000" cy="369332"/>
          </a:xfrm>
          <a:prstGeom prst="rect">
            <a:avLst/>
          </a:prstGeom>
          <a:solidFill>
            <a:schemeClr val="bg1">
              <a:lumMod val="85000"/>
            </a:schemeClr>
          </a:solidFill>
        </p:spPr>
        <p:txBody>
          <a:bodyPr wrap="square">
            <a:spAutoFit/>
          </a:bodyPr>
          <a:lstStyle/>
          <a:p>
            <a:r>
              <a:rPr lang="en-NL" dirty="0">
                <a:hlinkClick r:id="rId5"/>
              </a:rPr>
              <a:t>https://arxiv.org/html/2307.06435v9</a:t>
            </a:r>
            <a:endParaRPr lang="en-GB" dirty="0"/>
          </a:p>
        </p:txBody>
      </p:sp>
      <p:sp>
        <p:nvSpPr>
          <p:cNvPr id="6" name="Rectangle: Rounded Corners 5">
            <a:extLst>
              <a:ext uri="{FF2B5EF4-FFF2-40B4-BE49-F238E27FC236}">
                <a16:creationId xmlns:a16="http://schemas.microsoft.com/office/drawing/2014/main" id="{85F2B5FF-267E-9C5F-83FB-FB5F6BCCB718}"/>
              </a:ext>
            </a:extLst>
          </p:cNvPr>
          <p:cNvSpPr/>
          <p:nvPr/>
        </p:nvSpPr>
        <p:spPr>
          <a:xfrm>
            <a:off x="2378795" y="4315425"/>
            <a:ext cx="1084439" cy="1701061"/>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55095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83000" y="238434"/>
            <a:ext cx="4435539"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7" y="280619"/>
            <a:ext cx="4273966" cy="523220"/>
          </a:xfrm>
          <a:prstGeom prst="rect">
            <a:avLst/>
          </a:prstGeom>
          <a:noFill/>
        </p:spPr>
        <p:txBody>
          <a:bodyPr wrap="square">
            <a:spAutoFit/>
          </a:bodyPr>
          <a:lstStyle/>
          <a:p>
            <a:r>
              <a:rPr lang="nl-NL" sz="2800" b="1" i="1" dirty="0">
                <a:latin typeface="Courier New"/>
                <a:cs typeface="Courier New"/>
              </a:rPr>
              <a:t>LLM implementaties </a:t>
            </a:r>
            <a:endParaRPr lang="en-US" sz="2800" dirty="0"/>
          </a:p>
        </p:txBody>
      </p:sp>
      <p:pic>
        <p:nvPicPr>
          <p:cNvPr id="2050" name="Picture 2">
            <a:extLst>
              <a:ext uri="{FF2B5EF4-FFF2-40B4-BE49-F238E27FC236}">
                <a16:creationId xmlns:a16="http://schemas.microsoft.com/office/drawing/2014/main" id="{C182B61A-E1F5-F54D-09F3-1872A7036E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848"/>
          <a:stretch/>
        </p:blipFill>
        <p:spPr bwMode="auto">
          <a:xfrm>
            <a:off x="1336766" y="1232452"/>
            <a:ext cx="9385109" cy="4747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992E05C-11D0-94E9-925F-97A03E2FAEBA}"/>
              </a:ext>
            </a:extLst>
          </p:cNvPr>
          <p:cNvSpPr txBox="1"/>
          <p:nvPr/>
        </p:nvSpPr>
        <p:spPr>
          <a:xfrm>
            <a:off x="1336766" y="6084167"/>
            <a:ext cx="8917575" cy="369332"/>
          </a:xfrm>
          <a:prstGeom prst="rect">
            <a:avLst/>
          </a:prstGeom>
          <a:noFill/>
        </p:spPr>
        <p:txBody>
          <a:bodyPr wrap="square">
            <a:spAutoFit/>
          </a:bodyPr>
          <a:lstStyle/>
          <a:p>
            <a:r>
              <a:rPr lang="en-NL" dirty="0">
                <a:hlinkClick r:id="rId5"/>
              </a:rPr>
              <a:t>https://blogs.novita.ai/exploring-architectural-structures-and-functional-capacities-of-llms/</a:t>
            </a:r>
            <a:endParaRPr lang="en-GB" dirty="0"/>
          </a:p>
        </p:txBody>
      </p:sp>
    </p:spTree>
    <p:extLst>
      <p:ext uri="{BB962C8B-B14F-4D97-AF65-F5344CB8AC3E}">
        <p14:creationId xmlns:p14="http://schemas.microsoft.com/office/powerpoint/2010/main" val="140917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7990" y="0"/>
            <a:ext cx="939781" cy="939781"/>
          </a:xfrm>
          <a:prstGeom prst="rect">
            <a:avLst/>
          </a:prstGeom>
        </p:spPr>
      </p:pic>
      <p:pic>
        <p:nvPicPr>
          <p:cNvPr id="3" name="Picture 2">
            <a:extLst>
              <a:ext uri="{FF2B5EF4-FFF2-40B4-BE49-F238E27FC236}">
                <a16:creationId xmlns:a16="http://schemas.microsoft.com/office/drawing/2014/main" id="{63D67471-CF9B-8AA4-F735-C7DDC0877B73}"/>
              </a:ext>
            </a:extLst>
          </p:cNvPr>
          <p:cNvPicPr>
            <a:picLocks noChangeAspect="1"/>
          </p:cNvPicPr>
          <p:nvPr/>
        </p:nvPicPr>
        <p:blipFill>
          <a:blip r:embed="rId3"/>
          <a:stretch>
            <a:fillRect/>
          </a:stretch>
        </p:blipFill>
        <p:spPr>
          <a:xfrm>
            <a:off x="6293142" y="2203160"/>
            <a:ext cx="5898858" cy="4535843"/>
          </a:xfrm>
          <a:prstGeom prst="rect">
            <a:avLst/>
          </a:prstGeom>
        </p:spPr>
      </p:pic>
      <p:pic>
        <p:nvPicPr>
          <p:cNvPr id="8" name="Picture 7">
            <a:extLst>
              <a:ext uri="{FF2B5EF4-FFF2-40B4-BE49-F238E27FC236}">
                <a16:creationId xmlns:a16="http://schemas.microsoft.com/office/drawing/2014/main" id="{D9493AA5-C4DF-D8A7-0428-78054E7140C5}"/>
              </a:ext>
            </a:extLst>
          </p:cNvPr>
          <p:cNvPicPr>
            <a:picLocks noChangeAspect="1"/>
          </p:cNvPicPr>
          <p:nvPr/>
        </p:nvPicPr>
        <p:blipFill>
          <a:blip r:embed="rId4"/>
          <a:stretch>
            <a:fillRect/>
          </a:stretch>
        </p:blipFill>
        <p:spPr>
          <a:xfrm>
            <a:off x="6353498" y="317381"/>
            <a:ext cx="1249801" cy="1885779"/>
          </a:xfrm>
          <a:prstGeom prst="rect">
            <a:avLst/>
          </a:prstGeom>
        </p:spPr>
      </p:pic>
      <p:pic>
        <p:nvPicPr>
          <p:cNvPr id="10" name="Picture 9">
            <a:extLst>
              <a:ext uri="{FF2B5EF4-FFF2-40B4-BE49-F238E27FC236}">
                <a16:creationId xmlns:a16="http://schemas.microsoft.com/office/drawing/2014/main" id="{3509C9F8-4D20-9483-6350-507AB5594D66}"/>
              </a:ext>
            </a:extLst>
          </p:cNvPr>
          <p:cNvPicPr>
            <a:picLocks noChangeAspect="1"/>
          </p:cNvPicPr>
          <p:nvPr/>
        </p:nvPicPr>
        <p:blipFill>
          <a:blip r:embed="rId5"/>
          <a:stretch>
            <a:fillRect/>
          </a:stretch>
        </p:blipFill>
        <p:spPr>
          <a:xfrm>
            <a:off x="191923" y="350727"/>
            <a:ext cx="5977094" cy="4471793"/>
          </a:xfrm>
          <a:prstGeom prst="rect">
            <a:avLst/>
          </a:prstGeom>
        </p:spPr>
      </p:pic>
      <p:sp>
        <p:nvSpPr>
          <p:cNvPr id="12" name="Arrow: Right 11">
            <a:extLst>
              <a:ext uri="{FF2B5EF4-FFF2-40B4-BE49-F238E27FC236}">
                <a16:creationId xmlns:a16="http://schemas.microsoft.com/office/drawing/2014/main" id="{D7CC809B-EFD8-730B-06B2-11F68E7CE9C4}"/>
              </a:ext>
            </a:extLst>
          </p:cNvPr>
          <p:cNvSpPr/>
          <p:nvPr/>
        </p:nvSpPr>
        <p:spPr>
          <a:xfrm>
            <a:off x="191923" y="1697277"/>
            <a:ext cx="403063" cy="27557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Arrow: Right 12">
            <a:extLst>
              <a:ext uri="{FF2B5EF4-FFF2-40B4-BE49-F238E27FC236}">
                <a16:creationId xmlns:a16="http://schemas.microsoft.com/office/drawing/2014/main" id="{47888CF1-AF6D-0DF0-5EBD-EE49F5E5316A}"/>
              </a:ext>
            </a:extLst>
          </p:cNvPr>
          <p:cNvSpPr/>
          <p:nvPr/>
        </p:nvSpPr>
        <p:spPr>
          <a:xfrm>
            <a:off x="191923" y="2908126"/>
            <a:ext cx="403063" cy="27557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Arrow: Right 13">
            <a:extLst>
              <a:ext uri="{FF2B5EF4-FFF2-40B4-BE49-F238E27FC236}">
                <a16:creationId xmlns:a16="http://schemas.microsoft.com/office/drawing/2014/main" id="{8DFD409E-B855-B834-8C87-453B083610F9}"/>
              </a:ext>
            </a:extLst>
          </p:cNvPr>
          <p:cNvSpPr/>
          <p:nvPr/>
        </p:nvSpPr>
        <p:spPr>
          <a:xfrm>
            <a:off x="8683950" y="6267189"/>
            <a:ext cx="403063" cy="27557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23423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ChatBot</a:t>
            </a:r>
            <a:r>
              <a:rPr lang="nl-NL" sz="4219" b="1" dirty="0">
                <a:latin typeface="Courier New"/>
                <a:cs typeface="Courier New"/>
              </a:rPr>
              <a:t> </a:t>
            </a:r>
            <a:r>
              <a:rPr lang="nl-NL" sz="4219" b="1" dirty="0" err="1">
                <a:latin typeface="Courier New"/>
                <a:cs typeface="Courier New"/>
              </a:rPr>
              <a:t>Use</a:t>
            </a:r>
            <a:r>
              <a:rPr lang="nl-NL" sz="4219" b="1" dirty="0">
                <a:latin typeface="Courier New"/>
                <a:cs typeface="Courier New"/>
              </a:rPr>
              <a:t>-Cases </a:t>
            </a:r>
          </a:p>
        </p:txBody>
      </p:sp>
      <p:pic>
        <p:nvPicPr>
          <p:cNvPr id="8" name="Picture 7">
            <a:extLst>
              <a:ext uri="{FF2B5EF4-FFF2-40B4-BE49-F238E27FC236}">
                <a16:creationId xmlns:a16="http://schemas.microsoft.com/office/drawing/2014/main" id="{BC7D78D6-47D0-C3F8-8EB4-3EECB8894E5C}"/>
              </a:ext>
            </a:extLst>
          </p:cNvPr>
          <p:cNvPicPr>
            <a:picLocks noChangeAspect="1"/>
          </p:cNvPicPr>
          <p:nvPr/>
        </p:nvPicPr>
        <p:blipFill>
          <a:blip r:embed="rId5"/>
          <a:stretch>
            <a:fillRect/>
          </a:stretch>
        </p:blipFill>
        <p:spPr>
          <a:xfrm>
            <a:off x="11173674" y="145805"/>
            <a:ext cx="866492" cy="866492"/>
          </a:xfrm>
          <a:prstGeom prst="rect">
            <a:avLst/>
          </a:prstGeom>
        </p:spPr>
      </p:pic>
    </p:spTree>
    <p:extLst>
      <p:ext uri="{BB962C8B-B14F-4D97-AF65-F5344CB8AC3E}">
        <p14:creationId xmlns:p14="http://schemas.microsoft.com/office/powerpoint/2010/main" val="115627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pic>
        <p:nvPicPr>
          <p:cNvPr id="14" name="Picture 13">
            <a:extLst>
              <a:ext uri="{FF2B5EF4-FFF2-40B4-BE49-F238E27FC236}">
                <a16:creationId xmlns:a16="http://schemas.microsoft.com/office/drawing/2014/main" id="{87189F3A-E5F3-9CD1-139D-D4215A926F10}"/>
              </a:ext>
            </a:extLst>
          </p:cNvPr>
          <p:cNvPicPr>
            <a:picLocks noChangeAspect="1"/>
          </p:cNvPicPr>
          <p:nvPr/>
        </p:nvPicPr>
        <p:blipFill>
          <a:blip r:embed="rId3"/>
          <a:stretch>
            <a:fillRect/>
          </a:stretch>
        </p:blipFill>
        <p:spPr>
          <a:xfrm>
            <a:off x="11173674" y="145805"/>
            <a:ext cx="866492" cy="8664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8789206"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5183" y="2209053"/>
            <a:ext cx="8527566" cy="2188729"/>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Definiëring karakteristieke kenmerken </a:t>
            </a:r>
            <a:r>
              <a:rPr lang="en-GB" sz="4219" b="1" dirty="0">
                <a:latin typeface="Courier New"/>
                <a:cs typeface="Courier New"/>
              </a:rPr>
              <a:t> </a:t>
            </a:r>
          </a:p>
          <a:p>
            <a:pPr marL="8929">
              <a:spcBef>
                <a:spcPts val="91"/>
              </a:spcBef>
            </a:pPr>
            <a:r>
              <a:rPr lang="en-GB" sz="4219" b="1" dirty="0">
                <a:latin typeface="Courier New"/>
                <a:cs typeface="Courier New"/>
              </a:rPr>
              <a:t>GEN-AI </a:t>
            </a:r>
            <a:r>
              <a:rPr lang="en-GB" sz="4219" b="1" i="1" dirty="0" err="1">
                <a:solidFill>
                  <a:srgbClr val="C00000"/>
                </a:solidFill>
                <a:latin typeface="Courier New"/>
                <a:cs typeface="Courier New"/>
              </a:rPr>
              <a:t>geeft</a:t>
            </a:r>
            <a:r>
              <a:rPr lang="en-GB" sz="4219" b="1" i="1" dirty="0">
                <a:solidFill>
                  <a:srgbClr val="C00000"/>
                </a:solidFill>
                <a:latin typeface="Courier New"/>
                <a:cs typeface="Courier New"/>
              </a:rPr>
              <a:t> </a:t>
            </a:r>
            <a:r>
              <a:rPr lang="en-GB" sz="4219" b="1" i="1" dirty="0" err="1">
                <a:solidFill>
                  <a:srgbClr val="C00000"/>
                </a:solidFill>
                <a:latin typeface="Courier New"/>
                <a:cs typeface="Courier New"/>
              </a:rPr>
              <a:t>inzicht</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466647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C43C14AA-C16B-F670-DA41-A5E4CD6B1CA0}"/>
              </a:ext>
            </a:extLst>
          </p:cNvPr>
          <p:cNvSpPr txBox="1"/>
          <p:nvPr/>
        </p:nvSpPr>
        <p:spPr>
          <a:xfrm>
            <a:off x="188068" y="3993355"/>
            <a:ext cx="2619984" cy="461665"/>
          </a:xfrm>
          <a:prstGeom prst="rect">
            <a:avLst/>
          </a:prstGeom>
          <a:noFill/>
        </p:spPr>
        <p:txBody>
          <a:bodyPr wrap="square">
            <a:spAutoFit/>
          </a:bodyPr>
          <a:lstStyle/>
          <a:p>
            <a:r>
              <a:rPr lang="en-NL" sz="1200" dirty="0">
                <a:hlinkClick r:id="rId3"/>
              </a:rPr>
              <a:t>https://hai.stanford.edu/sites/default/files/2020-09/AI-Definitions-HAI.pdf</a:t>
            </a:r>
            <a:endParaRPr lang="en-GB" sz="1200" dirty="0"/>
          </a:p>
        </p:txBody>
      </p:sp>
      <p:pic>
        <p:nvPicPr>
          <p:cNvPr id="7" name="Picture 6">
            <a:extLst>
              <a:ext uri="{FF2B5EF4-FFF2-40B4-BE49-F238E27FC236}">
                <a16:creationId xmlns:a16="http://schemas.microsoft.com/office/drawing/2014/main" id="{E4C7317F-D434-7A1D-4B26-47DF0F8F4902}"/>
              </a:ext>
            </a:extLst>
          </p:cNvPr>
          <p:cNvPicPr>
            <a:picLocks noChangeAspect="1"/>
          </p:cNvPicPr>
          <p:nvPr/>
        </p:nvPicPr>
        <p:blipFill>
          <a:blip r:embed="rId4"/>
          <a:stretch>
            <a:fillRect/>
          </a:stretch>
        </p:blipFill>
        <p:spPr>
          <a:xfrm>
            <a:off x="239949" y="277751"/>
            <a:ext cx="2438402" cy="961465"/>
          </a:xfrm>
          <a:prstGeom prst="rect">
            <a:avLst/>
          </a:prstGeom>
        </p:spPr>
      </p:pic>
      <p:pic>
        <p:nvPicPr>
          <p:cNvPr id="9" name="Picture 8">
            <a:extLst>
              <a:ext uri="{FF2B5EF4-FFF2-40B4-BE49-F238E27FC236}">
                <a16:creationId xmlns:a16="http://schemas.microsoft.com/office/drawing/2014/main" id="{ADFDB123-BE4F-4416-60B9-AC9974CF35A8}"/>
              </a:ext>
            </a:extLst>
          </p:cNvPr>
          <p:cNvPicPr>
            <a:picLocks noChangeAspect="1"/>
          </p:cNvPicPr>
          <p:nvPr/>
        </p:nvPicPr>
        <p:blipFill>
          <a:blip r:embed="rId5"/>
          <a:stretch>
            <a:fillRect/>
          </a:stretch>
        </p:blipFill>
        <p:spPr>
          <a:xfrm>
            <a:off x="2946536" y="813776"/>
            <a:ext cx="5990235" cy="5917660"/>
          </a:xfrm>
          <a:prstGeom prst="rect">
            <a:avLst/>
          </a:prstGeom>
        </p:spPr>
      </p:pic>
      <p:pic>
        <p:nvPicPr>
          <p:cNvPr id="12290" name="Picture 2" descr="QR Code Image">
            <a:extLst>
              <a:ext uri="{FF2B5EF4-FFF2-40B4-BE49-F238E27FC236}">
                <a16:creationId xmlns:a16="http://schemas.microsoft.com/office/drawing/2014/main" id="{32E4298F-9568-AB13-4A2D-AB43586E2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49" y="1333095"/>
            <a:ext cx="2506088" cy="250608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object 4">
            <a:extLst>
              <a:ext uri="{FF2B5EF4-FFF2-40B4-BE49-F238E27FC236}">
                <a16:creationId xmlns:a16="http://schemas.microsoft.com/office/drawing/2014/main" id="{A14CE117-4593-085C-1C03-6D59230A58EE}"/>
              </a:ext>
            </a:extLst>
          </p:cNvPr>
          <p:cNvGrpSpPr/>
          <p:nvPr/>
        </p:nvGrpSpPr>
        <p:grpSpPr>
          <a:xfrm>
            <a:off x="2946536" y="157519"/>
            <a:ext cx="9081057" cy="546486"/>
            <a:chOff x="1081619" y="5621982"/>
            <a:chExt cx="10841990" cy="3277235"/>
          </a:xfrm>
        </p:grpSpPr>
        <p:sp>
          <p:nvSpPr>
            <p:cNvPr id="11" name="object 5">
              <a:extLst>
                <a:ext uri="{FF2B5EF4-FFF2-40B4-BE49-F238E27FC236}">
                  <a16:creationId xmlns:a16="http://schemas.microsoft.com/office/drawing/2014/main" id="{E6A257E0-CB20-F405-C778-73EF85DDC59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2" name="object 6">
              <a:extLst>
                <a:ext uri="{FF2B5EF4-FFF2-40B4-BE49-F238E27FC236}">
                  <a16:creationId xmlns:a16="http://schemas.microsoft.com/office/drawing/2014/main" id="{5C280FB1-C3F2-36AF-B894-9773DB006C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3" name="TextBox 12">
            <a:extLst>
              <a:ext uri="{FF2B5EF4-FFF2-40B4-BE49-F238E27FC236}">
                <a16:creationId xmlns:a16="http://schemas.microsoft.com/office/drawing/2014/main" id="{1FCB7505-A998-5198-2C3C-F84D256327DB}"/>
              </a:ext>
            </a:extLst>
          </p:cNvPr>
          <p:cNvSpPr txBox="1"/>
          <p:nvPr/>
        </p:nvSpPr>
        <p:spPr>
          <a:xfrm>
            <a:off x="3143574" y="180785"/>
            <a:ext cx="8833570" cy="523220"/>
          </a:xfrm>
          <a:prstGeom prst="rect">
            <a:avLst/>
          </a:prstGeom>
          <a:noFill/>
        </p:spPr>
        <p:txBody>
          <a:bodyPr wrap="square">
            <a:spAutoFit/>
          </a:bodyPr>
          <a:lstStyle/>
          <a:p>
            <a:r>
              <a:rPr lang="nl-NL" sz="2800" b="1" i="1" dirty="0">
                <a:latin typeface="Courier New"/>
                <a:cs typeface="Courier New"/>
              </a:rPr>
              <a:t>AI definities volgens HAI</a:t>
            </a:r>
            <a:endParaRPr lang="nl-NL" sz="2800" b="1" i="1" dirty="0">
              <a:solidFill>
                <a:srgbClr val="C00000"/>
              </a:solidFill>
              <a:latin typeface="Courier New"/>
              <a:cs typeface="Courier New"/>
            </a:endParaRPr>
          </a:p>
        </p:txBody>
      </p:sp>
    </p:spTree>
    <p:extLst>
      <p:ext uri="{BB962C8B-B14F-4D97-AF65-F5344CB8AC3E}">
        <p14:creationId xmlns:p14="http://schemas.microsoft.com/office/powerpoint/2010/main" val="298484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79834A-9617-4299-A961-48A279817DD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34820" y="1"/>
            <a:ext cx="957180" cy="957180"/>
          </a:xfrm>
          <a:prstGeom prst="rect">
            <a:avLst/>
          </a:prstGeom>
        </p:spPr>
      </p:pic>
      <p:sp>
        <p:nvSpPr>
          <p:cNvPr id="6" name="Rectangle 5">
            <a:extLst>
              <a:ext uri="{FF2B5EF4-FFF2-40B4-BE49-F238E27FC236}">
                <a16:creationId xmlns:a16="http://schemas.microsoft.com/office/drawing/2014/main" id="{2BA11CCF-DB51-4608-A37A-56C73E1C216E}"/>
              </a:ext>
            </a:extLst>
          </p:cNvPr>
          <p:cNvSpPr/>
          <p:nvPr/>
        </p:nvSpPr>
        <p:spPr>
          <a:xfrm>
            <a:off x="0" y="-20353"/>
            <a:ext cx="1131111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AI Paradigm-shift </a:t>
            </a:r>
            <a:r>
              <a:rPr lang="en-US" sz="4400" kern="0" dirty="0">
                <a:solidFill>
                  <a:srgbClr val="C00000"/>
                </a:solidFill>
                <a:latin typeface="Tw Cen Classified MT Std" panose="020B0502020104020603" pitchFamily="34" charset="0"/>
                <a:cs typeface="Arial"/>
                <a:sym typeface="Wingdings" panose="05000000000000000000" pitchFamily="2" charset="2"/>
                <a:rtl val="0"/>
              </a:rPr>
              <a:t></a:t>
            </a:r>
            <a:r>
              <a:rPr lang="en-US" sz="4400" kern="0" dirty="0">
                <a:solidFill>
                  <a:srgbClr val="C00000"/>
                </a:solidFill>
                <a:latin typeface="Tw Cen Classified MT Std" panose="020B0502020104020603" pitchFamily="34" charset="0"/>
                <a:cs typeface="Arial"/>
                <a:sym typeface="Arial"/>
                <a:rtl val="0"/>
              </a:rPr>
              <a:t> </a:t>
            </a:r>
            <a:r>
              <a:rPr lang="en-US" sz="4400" b="1" kern="0" dirty="0">
                <a:latin typeface="Tw Cen Classified MT Std" panose="020B0502020104020603" pitchFamily="34" charset="0"/>
                <a:cs typeface="Arial"/>
                <a:sym typeface="Arial"/>
                <a:rtl val="0"/>
              </a:rPr>
              <a:t>NO Human input needed</a:t>
            </a:r>
            <a:r>
              <a:rPr lang="en-US" sz="5867" kern="0" dirty="0">
                <a:solidFill>
                  <a:srgbClr val="C00000"/>
                </a:solidFill>
                <a:latin typeface="Tw Cen Classified MT Std" panose="020B0502020104020603" pitchFamily="34" charset="0"/>
                <a:cs typeface="Arial"/>
                <a:sym typeface="Arial"/>
                <a:rtl val="0"/>
              </a:rPr>
              <a:t>}</a:t>
            </a:r>
          </a:p>
        </p:txBody>
      </p:sp>
      <p:sp>
        <p:nvSpPr>
          <p:cNvPr id="9" name="Rectangle 8">
            <a:extLst>
              <a:ext uri="{FF2B5EF4-FFF2-40B4-BE49-F238E27FC236}">
                <a16:creationId xmlns:a16="http://schemas.microsoft.com/office/drawing/2014/main" id="{5D2AD848-1285-4323-8411-2D5324D22AF4}"/>
              </a:ext>
            </a:extLst>
          </p:cNvPr>
          <p:cNvSpPr/>
          <p:nvPr/>
        </p:nvSpPr>
        <p:spPr>
          <a:xfrm>
            <a:off x="8875027" y="1906024"/>
            <a:ext cx="2931140"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Deep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{DL} </a:t>
            </a:r>
          </a:p>
        </p:txBody>
      </p:sp>
      <p:pic>
        <p:nvPicPr>
          <p:cNvPr id="7" name="Picture 6">
            <a:extLst>
              <a:ext uri="{FF2B5EF4-FFF2-40B4-BE49-F238E27FC236}">
                <a16:creationId xmlns:a16="http://schemas.microsoft.com/office/drawing/2014/main" id="{B608854B-806F-478B-BD9F-FFBD9EA08677}"/>
              </a:ext>
            </a:extLst>
          </p:cNvPr>
          <p:cNvPicPr>
            <a:picLocks noChangeAspect="1"/>
          </p:cNvPicPr>
          <p:nvPr/>
        </p:nvPicPr>
        <p:blipFill>
          <a:blip r:embed="rId4"/>
          <a:stretch>
            <a:fillRect/>
          </a:stretch>
        </p:blipFill>
        <p:spPr>
          <a:xfrm>
            <a:off x="291848" y="5011224"/>
            <a:ext cx="1199656" cy="1504653"/>
          </a:xfrm>
          <a:prstGeom prst="rect">
            <a:avLst/>
          </a:prstGeom>
        </p:spPr>
      </p:pic>
      <p:pic>
        <p:nvPicPr>
          <p:cNvPr id="8" name="Picture 7">
            <a:extLst>
              <a:ext uri="{FF2B5EF4-FFF2-40B4-BE49-F238E27FC236}">
                <a16:creationId xmlns:a16="http://schemas.microsoft.com/office/drawing/2014/main" id="{C2BD837E-E9A3-411C-BD07-A5FEEB4EE7DA}"/>
              </a:ext>
            </a:extLst>
          </p:cNvPr>
          <p:cNvPicPr>
            <a:picLocks noChangeAspect="1"/>
          </p:cNvPicPr>
          <p:nvPr/>
        </p:nvPicPr>
        <p:blipFill rotWithShape="1">
          <a:blip r:embed="rId5"/>
          <a:srcRect t="6939" r="46944" b="23093"/>
          <a:stretch/>
        </p:blipFill>
        <p:spPr>
          <a:xfrm>
            <a:off x="8191174" y="2983242"/>
            <a:ext cx="3665575" cy="3548462"/>
          </a:xfrm>
          <a:prstGeom prst="rect">
            <a:avLst/>
          </a:prstGeom>
        </p:spPr>
      </p:pic>
      <p:pic>
        <p:nvPicPr>
          <p:cNvPr id="13" name="Picture 12">
            <a:extLst>
              <a:ext uri="{FF2B5EF4-FFF2-40B4-BE49-F238E27FC236}">
                <a16:creationId xmlns:a16="http://schemas.microsoft.com/office/drawing/2014/main" id="{F32F2494-B105-404B-85F2-C0DE36E731B9}"/>
              </a:ext>
            </a:extLst>
          </p:cNvPr>
          <p:cNvPicPr>
            <a:picLocks noChangeAspect="1"/>
          </p:cNvPicPr>
          <p:nvPr/>
        </p:nvPicPr>
        <p:blipFill rotWithShape="1">
          <a:blip r:embed="rId5"/>
          <a:srcRect l="54859" t="5214" b="40732"/>
          <a:stretch/>
        </p:blipFill>
        <p:spPr>
          <a:xfrm>
            <a:off x="2280061" y="3201011"/>
            <a:ext cx="3665576" cy="3222065"/>
          </a:xfrm>
          <a:prstGeom prst="rect">
            <a:avLst/>
          </a:prstGeom>
        </p:spPr>
      </p:pic>
      <p:sp>
        <p:nvSpPr>
          <p:cNvPr id="15" name="Rectangle 14">
            <a:extLst>
              <a:ext uri="{FF2B5EF4-FFF2-40B4-BE49-F238E27FC236}">
                <a16:creationId xmlns:a16="http://schemas.microsoft.com/office/drawing/2014/main" id="{F36DD5A1-E0F9-4DE5-8F08-BF87B5E02FC7}"/>
              </a:ext>
            </a:extLst>
          </p:cNvPr>
          <p:cNvSpPr/>
          <p:nvPr/>
        </p:nvSpPr>
        <p:spPr>
          <a:xfrm>
            <a:off x="2676035" y="2038375"/>
            <a:ext cx="3665576" cy="1077218"/>
          </a:xfrm>
          <a:prstGeom prst="rect">
            <a:avLst/>
          </a:prstGeom>
        </p:spPr>
        <p:txBody>
          <a:bodyPr wrap="square">
            <a:spAutoFit/>
          </a:bodyPr>
          <a:lstStyle/>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Machine  Learning </a:t>
            </a:r>
          </a:p>
          <a:p>
            <a:pPr defTabSz="1219170"/>
            <a:r>
              <a:rPr lang="en-US" sz="3200" b="1" kern="0" dirty="0">
                <a:solidFill>
                  <a:schemeClr val="accent1">
                    <a:lumMod val="50000"/>
                  </a:schemeClr>
                </a:solidFill>
                <a:latin typeface="Tw Cen Classified MT Std" panose="020B0502020104020603" pitchFamily="34" charset="0"/>
                <a:cs typeface="Arial"/>
                <a:sym typeface="Arial"/>
                <a:rtl val="0"/>
              </a:rPr>
              <a:t>Paradigm </a:t>
            </a:r>
            <a:r>
              <a:rPr lang="en-US" sz="3200" b="1" kern="0" dirty="0">
                <a:solidFill>
                  <a:srgbClr val="C00000"/>
                </a:solidFill>
                <a:latin typeface="Tw Cen Classified MT Std" panose="020B0502020104020603" pitchFamily="34" charset="0"/>
                <a:cs typeface="Arial"/>
                <a:sym typeface="Arial"/>
                <a:rtl val="0"/>
              </a:rPr>
              <a:t>{ML} </a:t>
            </a:r>
          </a:p>
        </p:txBody>
      </p:sp>
      <p:sp>
        <p:nvSpPr>
          <p:cNvPr id="11" name="object 11">
            <a:extLst>
              <a:ext uri="{FF2B5EF4-FFF2-40B4-BE49-F238E27FC236}">
                <a16:creationId xmlns:a16="http://schemas.microsoft.com/office/drawing/2014/main" id="{1CC80E05-EC42-46DF-90F6-BC65BFE0246B}"/>
              </a:ext>
            </a:extLst>
          </p:cNvPr>
          <p:cNvSpPr txBox="1">
            <a:spLocks/>
          </p:cNvSpPr>
          <p:nvPr/>
        </p:nvSpPr>
        <p:spPr>
          <a:xfrm>
            <a:off x="136915" y="1196965"/>
            <a:ext cx="11838302" cy="504625"/>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200" b="1" spc="-5" dirty="0">
                <a:solidFill>
                  <a:schemeClr val="accent1">
                    <a:lumMod val="50000"/>
                  </a:schemeClr>
                </a:solidFill>
                <a:latin typeface="Tw Cen Classified MT Std"/>
                <a:cs typeface="Baloo" panose="03080902040302020200" pitchFamily="66" charset="77"/>
              </a:rPr>
              <a:t>More </a:t>
            </a:r>
            <a:r>
              <a:rPr lang="en-US" sz="3200" b="1" spc="-5" dirty="0">
                <a:solidFill>
                  <a:srgbClr val="C00000"/>
                </a:solidFill>
                <a:latin typeface="Tw Cen Classified MT Std"/>
                <a:cs typeface="Baloo" panose="03080902040302020200" pitchFamily="66" charset="77"/>
              </a:rPr>
              <a:t>data, parameters &amp; computing power</a:t>
            </a:r>
            <a:r>
              <a:rPr lang="en-US" sz="3200" b="1" spc="-5" dirty="0">
                <a:solidFill>
                  <a:schemeClr val="accent1">
                    <a:lumMod val="50000"/>
                  </a:schemeClr>
                </a:solidFill>
                <a:latin typeface="Tw Cen Classified MT Std"/>
                <a:cs typeface="Baloo" panose="03080902040302020200" pitchFamily="66" charset="77"/>
              </a:rPr>
              <a:t> | Less </a:t>
            </a:r>
            <a:r>
              <a:rPr lang="en-US" sz="3200" b="1" spc="-5" dirty="0">
                <a:solidFill>
                  <a:srgbClr val="C00000"/>
                </a:solidFill>
                <a:latin typeface="Tw Cen Classified MT Std"/>
                <a:cs typeface="Baloo" panose="03080902040302020200" pitchFamily="66" charset="77"/>
              </a:rPr>
              <a:t>human-in-the-loop</a:t>
            </a:r>
          </a:p>
        </p:txBody>
      </p:sp>
      <p:sp>
        <p:nvSpPr>
          <p:cNvPr id="2" name="Rectangle 1">
            <a:extLst>
              <a:ext uri="{FF2B5EF4-FFF2-40B4-BE49-F238E27FC236}">
                <a16:creationId xmlns:a16="http://schemas.microsoft.com/office/drawing/2014/main" id="{06A9DDD9-64CD-469A-9EA7-BD6688907373}"/>
              </a:ext>
            </a:extLst>
          </p:cNvPr>
          <p:cNvSpPr/>
          <p:nvPr/>
        </p:nvSpPr>
        <p:spPr>
          <a:xfrm>
            <a:off x="7521343" y="1941265"/>
            <a:ext cx="277953" cy="45746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969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30141" y="1511670"/>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265784" y="2183580"/>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190907" y="4816290"/>
            <a:ext cx="3351669" cy="1797924"/>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
        <p:nvSpPr>
          <p:cNvPr id="9" name="TextBox 8">
            <a:extLst>
              <a:ext uri="{FF2B5EF4-FFF2-40B4-BE49-F238E27FC236}">
                <a16:creationId xmlns:a16="http://schemas.microsoft.com/office/drawing/2014/main" id="{AA070EE4-CCA0-F057-4C47-552C52D97AD9}"/>
              </a:ext>
            </a:extLst>
          </p:cNvPr>
          <p:cNvSpPr txBox="1"/>
          <p:nvPr/>
        </p:nvSpPr>
        <p:spPr>
          <a:xfrm>
            <a:off x="8392261" y="4137518"/>
            <a:ext cx="3266231" cy="646331"/>
          </a:xfrm>
          <a:prstGeom prst="rect">
            <a:avLst/>
          </a:prstGeom>
          <a:noFill/>
        </p:spPr>
        <p:txBody>
          <a:bodyPr wrap="square">
            <a:spAutoFit/>
          </a:bodyPr>
          <a:lstStyle/>
          <a:p>
            <a:r>
              <a:rPr lang="nl-NL" sz="3600" b="1" i="1" dirty="0">
                <a:solidFill>
                  <a:srgbClr val="C00000"/>
                </a:solidFill>
                <a:latin typeface="Courier New"/>
                <a:cs typeface="Courier New"/>
              </a:rPr>
              <a:t>SUBSYMBOLIC</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8392261" y="1511670"/>
            <a:ext cx="2427799"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a:t>
            </a:r>
            <a:endParaRPr lang="en-NL" sz="3600" dirty="0">
              <a:solidFill>
                <a:schemeClr val="accent1">
                  <a:lumMod val="50000"/>
                </a:schemeClr>
              </a:solidFill>
            </a:endParaRPr>
          </a:p>
        </p:txBody>
      </p:sp>
    </p:spTree>
    <p:extLst>
      <p:ext uri="{BB962C8B-B14F-4D97-AF65-F5344CB8AC3E}">
        <p14:creationId xmlns:p14="http://schemas.microsoft.com/office/powerpoint/2010/main" val="366418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387763" y="214548"/>
            <a:ext cx="695528" cy="695528"/>
          </a:xfrm>
          <a:prstGeom prst="rect">
            <a:avLst/>
          </a:prstGeom>
        </p:spPr>
      </p:pic>
      <p:sp>
        <p:nvSpPr>
          <p:cNvPr id="9" name="TextBox 8">
            <a:extLst>
              <a:ext uri="{FF2B5EF4-FFF2-40B4-BE49-F238E27FC236}">
                <a16:creationId xmlns:a16="http://schemas.microsoft.com/office/drawing/2014/main" id="{AA070EE4-CCA0-F057-4C47-552C52D97AD9}"/>
              </a:ext>
            </a:extLst>
          </p:cNvPr>
          <p:cNvSpPr txBox="1"/>
          <p:nvPr/>
        </p:nvSpPr>
        <p:spPr>
          <a:xfrm>
            <a:off x="310206" y="3349605"/>
            <a:ext cx="4114371" cy="646331"/>
          </a:xfrm>
          <a:prstGeom prst="rect">
            <a:avLst/>
          </a:prstGeom>
          <a:noFill/>
        </p:spPr>
        <p:txBody>
          <a:bodyPr wrap="square">
            <a:spAutoFit/>
          </a:bodyPr>
          <a:lstStyle/>
          <a:p>
            <a:r>
              <a:rPr lang="nl-NL" sz="3600" b="1" i="1" dirty="0">
                <a:solidFill>
                  <a:srgbClr val="C00000"/>
                </a:solidFill>
                <a:latin typeface="Courier New"/>
                <a:cs typeface="Courier New"/>
              </a:rPr>
              <a:t>SUBSYMBOLIC AI</a:t>
            </a:r>
            <a:endParaRPr lang="en-NL" sz="3600" dirty="0">
              <a:solidFill>
                <a:srgbClr val="C00000"/>
              </a:solidFill>
            </a:endParaRPr>
          </a:p>
        </p:txBody>
      </p:sp>
      <p:sp>
        <p:nvSpPr>
          <p:cNvPr id="10" name="TextBox 9">
            <a:extLst>
              <a:ext uri="{FF2B5EF4-FFF2-40B4-BE49-F238E27FC236}">
                <a16:creationId xmlns:a16="http://schemas.microsoft.com/office/drawing/2014/main" id="{9732CFC3-2748-4351-E9CD-967496EC7941}"/>
              </a:ext>
            </a:extLst>
          </p:cNvPr>
          <p:cNvSpPr txBox="1"/>
          <p:nvPr/>
        </p:nvSpPr>
        <p:spPr>
          <a:xfrm>
            <a:off x="310206" y="142848"/>
            <a:ext cx="3414285" cy="646331"/>
          </a:xfrm>
          <a:prstGeom prst="rect">
            <a:avLst/>
          </a:prstGeom>
          <a:noFill/>
        </p:spPr>
        <p:txBody>
          <a:bodyPr wrap="square">
            <a:spAutoFit/>
          </a:bodyPr>
          <a:lstStyle/>
          <a:p>
            <a:r>
              <a:rPr lang="nl-NL" sz="3600" b="1" i="1" dirty="0">
                <a:solidFill>
                  <a:schemeClr val="accent1">
                    <a:lumMod val="50000"/>
                  </a:schemeClr>
                </a:solidFill>
                <a:latin typeface="Courier New"/>
                <a:cs typeface="Courier New"/>
              </a:rPr>
              <a:t>SYMBOLIC AI</a:t>
            </a:r>
            <a:endParaRPr lang="en-NL" sz="3600" dirty="0">
              <a:solidFill>
                <a:schemeClr val="accent1">
                  <a:lumMod val="50000"/>
                </a:schemeClr>
              </a:solidFill>
            </a:endParaRPr>
          </a:p>
        </p:txBody>
      </p:sp>
      <p:sp>
        <p:nvSpPr>
          <p:cNvPr id="5" name="object 8">
            <a:extLst>
              <a:ext uri="{FF2B5EF4-FFF2-40B4-BE49-F238E27FC236}">
                <a16:creationId xmlns:a16="http://schemas.microsoft.com/office/drawing/2014/main" id="{C7BB6C6B-0A34-1D1E-424B-D10808937F21}"/>
              </a:ext>
            </a:extLst>
          </p:cNvPr>
          <p:cNvSpPr txBox="1"/>
          <p:nvPr/>
        </p:nvSpPr>
        <p:spPr>
          <a:xfrm>
            <a:off x="310206" y="868574"/>
            <a:ext cx="5710699" cy="2095113"/>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TOP-DOWN / </a:t>
            </a:r>
            <a:r>
              <a:rPr lang="nl-NL" sz="1969" b="1" dirty="0" err="1">
                <a:latin typeface="Courier New"/>
                <a:cs typeface="Courier New"/>
              </a:rPr>
              <a:t>open-loop</a:t>
            </a:r>
            <a:endParaRPr lang="nl-NL" sz="1969" b="1" dirty="0">
              <a:latin typeface="Courier New"/>
              <a:cs typeface="Courier New"/>
            </a:endParaRP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(denken) is </a:t>
            </a:r>
          </a:p>
          <a:p>
            <a:pPr>
              <a:lnSpc>
                <a:spcPct val="100000"/>
              </a:lnSpc>
            </a:pPr>
            <a:r>
              <a:rPr lang="nl-NL" sz="1600" dirty="0">
                <a:latin typeface="Courier New"/>
                <a:cs typeface="Courier New"/>
              </a:rPr>
              <a:t>een vorm van Logica “Rekenkracht”</a:t>
            </a:r>
          </a:p>
          <a:p>
            <a:pPr>
              <a:lnSpc>
                <a:spcPct val="100000"/>
              </a:lnSpc>
            </a:pPr>
            <a:r>
              <a:rPr lang="nl-NL" sz="1600" b="1" i="1" dirty="0">
                <a:latin typeface="Courier New"/>
                <a:cs typeface="Courier New"/>
              </a:rPr>
              <a:t>(</a:t>
            </a:r>
            <a:r>
              <a:rPr lang="nl-NL" sz="1600" b="1" i="1" dirty="0" err="1">
                <a:latin typeface="Courier New"/>
                <a:cs typeface="Courier New"/>
              </a:rPr>
              <a:t>computationalism</a:t>
            </a:r>
            <a:r>
              <a:rPr lang="nl-NL" sz="1600" b="1" i="1" dirty="0">
                <a:latin typeface="Courier New"/>
                <a:cs typeface="Courier New"/>
              </a:rPr>
              <a:t>)</a:t>
            </a:r>
          </a:p>
          <a:p>
            <a:pPr>
              <a:lnSpc>
                <a:spcPct val="100000"/>
              </a:lnSpc>
            </a:pPr>
            <a:endParaRPr lang="nl-NL" sz="1600" dirty="0">
              <a:latin typeface="Courier New"/>
              <a:cs typeface="Courier New"/>
            </a:endParaRPr>
          </a:p>
          <a:p>
            <a:pPr>
              <a:lnSpc>
                <a:spcPct val="100000"/>
              </a:lnSpc>
            </a:pPr>
            <a:r>
              <a:rPr lang="nl-NL" sz="1600" dirty="0">
                <a:latin typeface="Courier New"/>
                <a:cs typeface="Courier New"/>
                <a:sym typeface="Wingdings" panose="05000000000000000000" pitchFamily="2" charset="2"/>
              </a:rPr>
              <a:t>Hersenen zijn een </a:t>
            </a:r>
          </a:p>
          <a:p>
            <a:pPr>
              <a:lnSpc>
                <a:spcPct val="100000"/>
              </a:lnSpc>
            </a:pPr>
            <a:r>
              <a:rPr lang="nl-NL" sz="1600" dirty="0">
                <a:latin typeface="Courier New"/>
                <a:cs typeface="Courier New"/>
                <a:sym typeface="Wingdings" panose="05000000000000000000" pitchFamily="2" charset="2"/>
              </a:rPr>
              <a:t>“</a:t>
            </a:r>
            <a:r>
              <a:rPr lang="nl-NL" sz="1600" dirty="0" err="1">
                <a:latin typeface="Courier New"/>
                <a:cs typeface="Courier New"/>
                <a:sym typeface="Wingdings" panose="05000000000000000000" pitchFamily="2" charset="2"/>
              </a:rPr>
              <a:t>following</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the</a:t>
            </a:r>
            <a:r>
              <a:rPr lang="nl-NL" sz="1600" dirty="0">
                <a:latin typeface="Courier New"/>
                <a:cs typeface="Courier New"/>
                <a:sym typeface="Wingdings" panose="05000000000000000000" pitchFamily="2" charset="2"/>
              </a:rPr>
              <a:t> </a:t>
            </a:r>
            <a:r>
              <a:rPr lang="nl-NL" sz="1600" dirty="0" err="1">
                <a:latin typeface="Courier New"/>
                <a:cs typeface="Courier New"/>
                <a:sym typeface="Wingdings" panose="05000000000000000000" pitchFamily="2" charset="2"/>
              </a:rPr>
              <a:t>rules</a:t>
            </a:r>
            <a:r>
              <a:rPr lang="nl-NL" sz="1600" dirty="0">
                <a:latin typeface="Courier New"/>
                <a:cs typeface="Courier New"/>
                <a:sym typeface="Wingdings" panose="05000000000000000000" pitchFamily="2" charset="2"/>
              </a:rPr>
              <a:t>” Computer</a:t>
            </a:r>
            <a:endParaRPr lang="nl-NL" sz="1600" dirty="0">
              <a:latin typeface="Courier New"/>
              <a:cs typeface="Courier New"/>
            </a:endParaRPr>
          </a:p>
        </p:txBody>
      </p:sp>
      <p:sp>
        <p:nvSpPr>
          <p:cNvPr id="12" name="object 8">
            <a:extLst>
              <a:ext uri="{FF2B5EF4-FFF2-40B4-BE49-F238E27FC236}">
                <a16:creationId xmlns:a16="http://schemas.microsoft.com/office/drawing/2014/main" id="{957792AD-FE98-0819-E127-E25F68CE521B}"/>
              </a:ext>
            </a:extLst>
          </p:cNvPr>
          <p:cNvSpPr txBox="1"/>
          <p:nvPr/>
        </p:nvSpPr>
        <p:spPr>
          <a:xfrm>
            <a:off x="310206" y="4136119"/>
            <a:ext cx="5392646" cy="2095113"/>
          </a:xfrm>
          <a:prstGeom prst="rect">
            <a:avLst/>
          </a:prstGeom>
        </p:spPr>
        <p:txBody>
          <a:bodyPr vert="horz" wrap="square" lIns="0" tIns="11609" rIns="0" bIns="0" rtlCol="0">
            <a:spAutoFit/>
          </a:bodyPr>
          <a:lstStyle/>
          <a:p>
            <a:pPr>
              <a:lnSpc>
                <a:spcPct val="100000"/>
              </a:lnSpc>
            </a:pPr>
            <a:r>
              <a:rPr lang="nl-NL" sz="1969" b="1" dirty="0">
                <a:latin typeface="Courier New"/>
                <a:cs typeface="Courier New"/>
              </a:rPr>
              <a:t>BOTTOM-UP / </a:t>
            </a:r>
            <a:r>
              <a:rPr lang="nl-NL" sz="1969" b="1" dirty="0" err="1">
                <a:latin typeface="Courier New"/>
                <a:cs typeface="Courier New"/>
              </a:rPr>
              <a:t>closed</a:t>
            </a:r>
            <a:r>
              <a:rPr lang="nl-NL" sz="1969" b="1" dirty="0">
                <a:latin typeface="Courier New"/>
                <a:cs typeface="Courier New"/>
              </a:rPr>
              <a:t> feedback-loop</a:t>
            </a:r>
          </a:p>
          <a:p>
            <a:pPr>
              <a:lnSpc>
                <a:spcPct val="100000"/>
              </a:lnSpc>
            </a:pPr>
            <a:endParaRPr lang="nl-NL" sz="1969" dirty="0">
              <a:latin typeface="Courier New"/>
              <a:cs typeface="Courier New"/>
            </a:endParaRPr>
          </a:p>
          <a:p>
            <a:pPr>
              <a:lnSpc>
                <a:spcPct val="100000"/>
              </a:lnSpc>
            </a:pPr>
            <a:r>
              <a:rPr lang="nl-NL" sz="1600" dirty="0">
                <a:latin typeface="Courier New"/>
                <a:cs typeface="Courier New"/>
              </a:rPr>
              <a:t>Intelligentie representeert  </a:t>
            </a:r>
            <a:r>
              <a:rPr lang="nl-NL" sz="1600" dirty="0" err="1">
                <a:latin typeface="Courier New"/>
                <a:cs typeface="Courier New"/>
              </a:rPr>
              <a:t>adaptatief</a:t>
            </a:r>
            <a:r>
              <a:rPr lang="nl-NL" sz="1600" dirty="0">
                <a:latin typeface="Courier New"/>
                <a:cs typeface="Courier New"/>
              </a:rPr>
              <a:t>-leervermogen </a:t>
            </a:r>
            <a:r>
              <a:rPr lang="nl-NL" sz="1600" b="1" i="1" dirty="0">
                <a:latin typeface="Courier New"/>
                <a:cs typeface="Courier New"/>
              </a:rPr>
              <a:t>(trial &amp; error) </a:t>
            </a:r>
            <a:r>
              <a:rPr lang="nl-NL" sz="1600" dirty="0">
                <a:latin typeface="Courier New"/>
                <a:cs typeface="Courier New"/>
              </a:rPr>
              <a:t>dat wordt mogelijk gemaakt door netwerken bestaande uit simpele rekeneenheden </a:t>
            </a:r>
            <a:r>
              <a:rPr lang="nl-NL" sz="1600" b="1" i="1" dirty="0">
                <a:latin typeface="Courier New"/>
                <a:cs typeface="Courier New"/>
              </a:rPr>
              <a:t>(</a:t>
            </a:r>
            <a:r>
              <a:rPr lang="nl-NL" sz="1600" b="1" i="1" dirty="0" err="1">
                <a:latin typeface="Courier New"/>
                <a:cs typeface="Courier New"/>
              </a:rPr>
              <a:t>connectionism</a:t>
            </a:r>
            <a:r>
              <a:rPr lang="nl-NL" sz="1600" b="1" i="1" dirty="0">
                <a:latin typeface="Courier New"/>
                <a:cs typeface="Courier New"/>
              </a:rPr>
              <a:t>) </a:t>
            </a:r>
            <a:r>
              <a:rPr lang="nl-NL" sz="1600" dirty="0">
                <a:latin typeface="Courier New"/>
                <a:cs typeface="Courier New"/>
              </a:rPr>
              <a:t>aangestuurd door een algoritme + feedback loop </a:t>
            </a:r>
            <a:r>
              <a:rPr lang="nl-NL" sz="1600" b="1" i="1" dirty="0">
                <a:latin typeface="Courier New"/>
                <a:cs typeface="Courier New"/>
              </a:rPr>
              <a:t>(Cybernetica)</a:t>
            </a:r>
            <a:endParaRPr lang="en-GB" sz="1600" b="1" i="1" dirty="0">
              <a:latin typeface="Courier New"/>
              <a:cs typeface="Courier New"/>
            </a:endParaRPr>
          </a:p>
        </p:txBody>
      </p:sp>
      <p:sp>
        <p:nvSpPr>
          <p:cNvPr id="14" name="Rectangle 13">
            <a:extLst>
              <a:ext uri="{FF2B5EF4-FFF2-40B4-BE49-F238E27FC236}">
                <a16:creationId xmlns:a16="http://schemas.microsoft.com/office/drawing/2014/main" id="{5BF9BBBE-FAEA-5F8A-73D3-95662E8C76A8}"/>
              </a:ext>
            </a:extLst>
          </p:cNvPr>
          <p:cNvSpPr/>
          <p:nvPr/>
        </p:nvSpPr>
        <p:spPr>
          <a:xfrm flipV="1">
            <a:off x="419435" y="3141701"/>
            <a:ext cx="10323662" cy="16218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17" name="Picture 16">
            <a:extLst>
              <a:ext uri="{FF2B5EF4-FFF2-40B4-BE49-F238E27FC236}">
                <a16:creationId xmlns:a16="http://schemas.microsoft.com/office/drawing/2014/main" id="{3D9C17C2-75E8-187A-C76A-A02C4091BB97}"/>
              </a:ext>
            </a:extLst>
          </p:cNvPr>
          <p:cNvPicPr>
            <a:picLocks noChangeAspect="1"/>
          </p:cNvPicPr>
          <p:nvPr/>
        </p:nvPicPr>
        <p:blipFill rotWithShape="1">
          <a:blip r:embed="rId3"/>
          <a:srcRect t="49436" b="6506"/>
          <a:stretch/>
        </p:blipFill>
        <p:spPr>
          <a:xfrm>
            <a:off x="7257698" y="460420"/>
            <a:ext cx="3591690" cy="2268786"/>
          </a:xfrm>
          <a:prstGeom prst="rect">
            <a:avLst/>
          </a:prstGeom>
        </p:spPr>
      </p:pic>
      <p:pic>
        <p:nvPicPr>
          <p:cNvPr id="19" name="Picture 18">
            <a:extLst>
              <a:ext uri="{FF2B5EF4-FFF2-40B4-BE49-F238E27FC236}">
                <a16:creationId xmlns:a16="http://schemas.microsoft.com/office/drawing/2014/main" id="{D74C64B9-A884-7224-4273-F1927957AB0A}"/>
              </a:ext>
            </a:extLst>
          </p:cNvPr>
          <p:cNvPicPr>
            <a:picLocks noChangeAspect="1"/>
          </p:cNvPicPr>
          <p:nvPr/>
        </p:nvPicPr>
        <p:blipFill rotWithShape="1">
          <a:blip r:embed="rId4"/>
          <a:srcRect l="6780" t="8547" r="12044" b="43340"/>
          <a:stretch/>
        </p:blipFill>
        <p:spPr>
          <a:xfrm>
            <a:off x="5372200" y="3429000"/>
            <a:ext cx="3882887" cy="3299573"/>
          </a:xfrm>
          <a:prstGeom prst="rect">
            <a:avLst/>
          </a:prstGeom>
        </p:spPr>
      </p:pic>
      <p:pic>
        <p:nvPicPr>
          <p:cNvPr id="23" name="Picture 22">
            <a:extLst>
              <a:ext uri="{FF2B5EF4-FFF2-40B4-BE49-F238E27FC236}">
                <a16:creationId xmlns:a16="http://schemas.microsoft.com/office/drawing/2014/main" id="{4BD954EF-1453-173C-3C6C-C8793E655D4C}"/>
              </a:ext>
            </a:extLst>
          </p:cNvPr>
          <p:cNvPicPr>
            <a:picLocks noChangeAspect="1"/>
          </p:cNvPicPr>
          <p:nvPr/>
        </p:nvPicPr>
        <p:blipFill>
          <a:blip r:embed="rId5"/>
          <a:stretch>
            <a:fillRect/>
          </a:stretch>
        </p:blipFill>
        <p:spPr>
          <a:xfrm>
            <a:off x="10993019" y="2297131"/>
            <a:ext cx="1090272" cy="1556275"/>
          </a:xfrm>
          <a:prstGeom prst="rect">
            <a:avLst/>
          </a:prstGeom>
        </p:spPr>
      </p:pic>
      <p:pic>
        <p:nvPicPr>
          <p:cNvPr id="25" name="Picture 24">
            <a:extLst>
              <a:ext uri="{FF2B5EF4-FFF2-40B4-BE49-F238E27FC236}">
                <a16:creationId xmlns:a16="http://schemas.microsoft.com/office/drawing/2014/main" id="{E916FA20-12EB-9F43-9720-2CDF3CD57408}"/>
              </a:ext>
            </a:extLst>
          </p:cNvPr>
          <p:cNvPicPr>
            <a:picLocks noChangeAspect="1"/>
          </p:cNvPicPr>
          <p:nvPr/>
        </p:nvPicPr>
        <p:blipFill>
          <a:blip r:embed="rId6"/>
          <a:stretch>
            <a:fillRect/>
          </a:stretch>
        </p:blipFill>
        <p:spPr>
          <a:xfrm>
            <a:off x="9326058" y="4412689"/>
            <a:ext cx="2629401" cy="1348848"/>
          </a:xfrm>
          <a:prstGeom prst="rect">
            <a:avLst/>
          </a:prstGeom>
        </p:spPr>
      </p:pic>
      <p:sp>
        <p:nvSpPr>
          <p:cNvPr id="26" name="Arrow: Bent 25">
            <a:extLst>
              <a:ext uri="{FF2B5EF4-FFF2-40B4-BE49-F238E27FC236}">
                <a16:creationId xmlns:a16="http://schemas.microsoft.com/office/drawing/2014/main" id="{26116C41-3269-F2DB-56EE-508EE8CC6A44}"/>
              </a:ext>
            </a:extLst>
          </p:cNvPr>
          <p:cNvSpPr/>
          <p:nvPr/>
        </p:nvSpPr>
        <p:spPr>
          <a:xfrm rot="3831060">
            <a:off x="8777355" y="4172628"/>
            <a:ext cx="733287" cy="545065"/>
          </a:xfrm>
          <a:prstGeom prst="bentArrow">
            <a:avLst>
              <a:gd name="adj1" fmla="val 25000"/>
              <a:gd name="adj2" fmla="val 23787"/>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pic>
        <p:nvPicPr>
          <p:cNvPr id="28" name="Picture 27">
            <a:extLst>
              <a:ext uri="{FF2B5EF4-FFF2-40B4-BE49-F238E27FC236}">
                <a16:creationId xmlns:a16="http://schemas.microsoft.com/office/drawing/2014/main" id="{4B9972F3-BAF2-849E-F5CA-5DBFC189114E}"/>
              </a:ext>
            </a:extLst>
          </p:cNvPr>
          <p:cNvPicPr>
            <a:picLocks noChangeAspect="1"/>
          </p:cNvPicPr>
          <p:nvPr/>
        </p:nvPicPr>
        <p:blipFill>
          <a:blip r:embed="rId7"/>
          <a:stretch>
            <a:fillRect/>
          </a:stretch>
        </p:blipFill>
        <p:spPr>
          <a:xfrm>
            <a:off x="4645878" y="176525"/>
            <a:ext cx="2515505" cy="2739106"/>
          </a:xfrm>
          <a:prstGeom prst="rect">
            <a:avLst/>
          </a:prstGeom>
        </p:spPr>
      </p:pic>
    </p:spTree>
    <p:extLst>
      <p:ext uri="{BB962C8B-B14F-4D97-AF65-F5344CB8AC3E}">
        <p14:creationId xmlns:p14="http://schemas.microsoft.com/office/powerpoint/2010/main" val="4796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10" name="object 8">
            <a:extLst>
              <a:ext uri="{FF2B5EF4-FFF2-40B4-BE49-F238E27FC236}">
                <a16:creationId xmlns:a16="http://schemas.microsoft.com/office/drawing/2014/main" id="{B009826F-62F7-3111-88BD-E591B689759C}"/>
              </a:ext>
            </a:extLst>
          </p:cNvPr>
          <p:cNvSpPr txBox="1"/>
          <p:nvPr/>
        </p:nvSpPr>
        <p:spPr>
          <a:xfrm>
            <a:off x="1270170" y="380417"/>
            <a:ext cx="9753432" cy="1673716"/>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“De publieke beschikbaarheid van ChatGPT heeft de schijnwerpers </a:t>
            </a:r>
          </a:p>
          <a:p>
            <a:pPr marL="8929">
              <a:spcBef>
                <a:spcPts val="91"/>
              </a:spcBef>
            </a:pPr>
            <a:r>
              <a:rPr lang="nl-NL" sz="3600" b="1" dirty="0">
                <a:latin typeface="Courier New"/>
                <a:cs typeface="Courier New"/>
              </a:rPr>
              <a:t>gericht op generatieve-AI </a:t>
            </a:r>
            <a:r>
              <a:rPr lang="nl-NL" sz="3600" b="1" dirty="0">
                <a:solidFill>
                  <a:srgbClr val="FF0000"/>
                </a:solidFill>
                <a:latin typeface="Courier New"/>
                <a:cs typeface="Courier New"/>
              </a:rPr>
              <a:t>[GEN-AI].</a:t>
            </a:r>
            <a:endParaRPr lang="nl-NL" sz="3600" dirty="0">
              <a:solidFill>
                <a:srgbClr val="FF0000"/>
              </a:solidFill>
              <a:latin typeface="Courier New"/>
              <a:cs typeface="Courier New"/>
            </a:endParaRPr>
          </a:p>
        </p:txBody>
      </p:sp>
      <p:sp>
        <p:nvSpPr>
          <p:cNvPr id="11" name="object 8">
            <a:extLst>
              <a:ext uri="{FF2B5EF4-FFF2-40B4-BE49-F238E27FC236}">
                <a16:creationId xmlns:a16="http://schemas.microsoft.com/office/drawing/2014/main" id="{FAC992F0-37A2-E37E-7207-9C9AAF154657}"/>
              </a:ext>
            </a:extLst>
          </p:cNvPr>
          <p:cNvSpPr txBox="1"/>
          <p:nvPr/>
        </p:nvSpPr>
        <p:spPr>
          <a:xfrm>
            <a:off x="1409698" y="2706770"/>
            <a:ext cx="9372603" cy="3374181"/>
          </a:xfrm>
          <a:prstGeom prst="rect">
            <a:avLst/>
          </a:prstGeom>
          <a:solidFill>
            <a:schemeClr val="bg1">
              <a:lumMod val="95000"/>
            </a:schemeClr>
          </a:solidFill>
        </p:spPr>
        <p:txBody>
          <a:bodyPr vert="horz" wrap="square" lIns="0" tIns="11609" rIns="0" bIns="0" rtlCol="0">
            <a:spAutoFit/>
          </a:bodyPr>
          <a:lstStyle/>
          <a:p>
            <a:pPr marL="8929">
              <a:spcBef>
                <a:spcPts val="91"/>
              </a:spcBef>
            </a:pPr>
            <a:r>
              <a:rPr lang="nl-NL" sz="2400" b="1" dirty="0">
                <a:latin typeface="Courier New"/>
                <a:cs typeface="Courier New"/>
              </a:rPr>
              <a:t>Hogeschool Rotterdam </a:t>
            </a:r>
            <a:r>
              <a:rPr lang="nl-NL" sz="2400" b="1" dirty="0">
                <a:solidFill>
                  <a:srgbClr val="C00000"/>
                </a:solidFill>
                <a:latin typeface="Courier New"/>
                <a:cs typeface="Courier New"/>
              </a:rPr>
              <a:t>[HR] </a:t>
            </a:r>
            <a:r>
              <a:rPr lang="nl-NL" sz="2400" b="1" dirty="0">
                <a:latin typeface="Courier New"/>
                <a:cs typeface="Courier New"/>
              </a:rPr>
              <a:t>onderzoekt hoe deze vorm van kunstmatige intelligentie kan worden benut om interactieve spraakmodellen te creëren die zowel </a:t>
            </a:r>
          </a:p>
          <a:p>
            <a:pPr marL="8929">
              <a:spcBef>
                <a:spcPts val="91"/>
              </a:spcBef>
            </a:pPr>
            <a:r>
              <a:rPr lang="nl-NL" sz="2400" b="1" dirty="0">
                <a:solidFill>
                  <a:srgbClr val="C00000"/>
                </a:solidFill>
                <a:latin typeface="Courier New"/>
                <a:cs typeface="Courier New"/>
              </a:rPr>
              <a:t>Betrouwbaar (waarheidsgetrouw), reproduceerbaar </a:t>
            </a:r>
            <a:r>
              <a:rPr lang="nl-NL" sz="2400" b="1" dirty="0">
                <a:latin typeface="Courier New"/>
                <a:cs typeface="Courier New"/>
              </a:rPr>
              <a:t>als</a:t>
            </a:r>
            <a:r>
              <a:rPr lang="nl-NL" sz="2400" b="1" dirty="0">
                <a:solidFill>
                  <a:srgbClr val="C00000"/>
                </a:solidFill>
                <a:latin typeface="Courier New"/>
                <a:cs typeface="Courier New"/>
              </a:rPr>
              <a:t> veilig </a:t>
            </a:r>
            <a:r>
              <a:rPr lang="nl-NL" sz="2400" b="1" dirty="0">
                <a:latin typeface="Courier New"/>
                <a:cs typeface="Courier New"/>
              </a:rPr>
              <a:t>zijn.</a:t>
            </a:r>
          </a:p>
          <a:p>
            <a:pPr marL="8929">
              <a:spcBef>
                <a:spcPts val="91"/>
              </a:spcBef>
            </a:pPr>
            <a:r>
              <a:rPr lang="nl-NL" sz="2400" b="1" dirty="0">
                <a:latin typeface="Courier New"/>
                <a:cs typeface="Courier New"/>
              </a:rPr>
              <a:t> </a:t>
            </a:r>
          </a:p>
          <a:p>
            <a:pPr marL="8929">
              <a:spcBef>
                <a:spcPts val="91"/>
              </a:spcBef>
            </a:pPr>
            <a:r>
              <a:rPr lang="nl-NL" sz="2400" b="1" dirty="0">
                <a:latin typeface="Courier New"/>
                <a:cs typeface="Courier New"/>
              </a:rPr>
              <a:t>De nadruk ligt hierbij op het waarborgen van </a:t>
            </a:r>
            <a:r>
              <a:rPr lang="nl-NL" sz="2400" b="1" dirty="0">
                <a:solidFill>
                  <a:srgbClr val="C00000"/>
                </a:solidFill>
                <a:latin typeface="Courier New"/>
                <a:cs typeface="Courier New"/>
              </a:rPr>
              <a:t>privacy, </a:t>
            </a:r>
            <a:r>
              <a:rPr lang="en-NL" sz="2400" b="1" dirty="0">
                <a:solidFill>
                  <a:srgbClr val="C00000"/>
                </a:solidFill>
                <a:latin typeface="Courier New"/>
                <a:cs typeface="Courier New"/>
              </a:rPr>
              <a:t>explainability</a:t>
            </a:r>
            <a:r>
              <a:rPr lang="nl-NL" sz="2400" b="1" dirty="0">
                <a:latin typeface="Courier New"/>
                <a:cs typeface="Courier New"/>
              </a:rPr>
              <a:t> &amp; </a:t>
            </a:r>
            <a:r>
              <a:rPr lang="en-NL" sz="2400" b="1" dirty="0">
                <a:solidFill>
                  <a:srgbClr val="C00000"/>
                </a:solidFill>
                <a:latin typeface="Courier New"/>
                <a:cs typeface="Courier New"/>
              </a:rPr>
              <a:t>bias-mitigation</a:t>
            </a:r>
            <a:r>
              <a:rPr lang="nl-NL" sz="2400" b="1" dirty="0">
                <a:latin typeface="Courier New"/>
                <a:cs typeface="Courier New"/>
              </a:rPr>
              <a:t> van de informatie-uitwisseling tussen mens en machine."</a:t>
            </a:r>
            <a:endParaRPr lang="nl-NL" sz="2400" dirty="0">
              <a:solidFill>
                <a:srgbClr val="FF0000"/>
              </a:solidFill>
              <a:latin typeface="Courier New"/>
              <a:cs typeface="Courier New"/>
            </a:endParaRPr>
          </a:p>
        </p:txBody>
      </p:sp>
    </p:spTree>
    <p:extLst>
      <p:ext uri="{BB962C8B-B14F-4D97-AF65-F5344CB8AC3E}">
        <p14:creationId xmlns:p14="http://schemas.microsoft.com/office/powerpoint/2010/main" val="3945277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69010A4-DCCB-44AB-A82B-678DA302A37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73384" y="0"/>
            <a:ext cx="378501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 Down}</a:t>
            </a:r>
          </a:p>
        </p:txBody>
      </p:sp>
      <p:sp>
        <p:nvSpPr>
          <p:cNvPr id="15" name="TextBox 14">
            <a:extLst>
              <a:ext uri="{FF2B5EF4-FFF2-40B4-BE49-F238E27FC236}">
                <a16:creationId xmlns:a16="http://schemas.microsoft.com/office/drawing/2014/main" id="{10CC9D68-4BE1-4429-BBB8-643DD930189A}"/>
              </a:ext>
            </a:extLst>
          </p:cNvPr>
          <p:cNvSpPr txBox="1"/>
          <p:nvPr/>
        </p:nvSpPr>
        <p:spPr>
          <a:xfrm>
            <a:off x="6705600" y="6315539"/>
            <a:ext cx="3632860" cy="369332"/>
          </a:xfrm>
          <a:prstGeom prst="rect">
            <a:avLst/>
          </a:prstGeom>
          <a:solidFill>
            <a:schemeClr val="bg1">
              <a:lumMod val="95000"/>
            </a:schemeClr>
          </a:solidFill>
        </p:spPr>
        <p:txBody>
          <a:bodyPr wrap="square">
            <a:spAutoFit/>
          </a:bodyPr>
          <a:lstStyle/>
          <a:p>
            <a:r>
              <a:rPr lang="en-US">
                <a:hlinkClick r:id="rId5"/>
              </a:rPr>
              <a:t>HTML5 BML Walker – </a:t>
            </a:r>
            <a:r>
              <a:rPr lang="en-US" err="1">
                <a:hlinkClick r:id="rId5"/>
              </a:rPr>
              <a:t>BioMotionLab</a:t>
            </a:r>
            <a:endParaRPr lang="en-NL"/>
          </a:p>
        </p:txBody>
      </p:sp>
      <p:pic>
        <p:nvPicPr>
          <p:cNvPr id="14" name="Screen Recording 13">
            <a:hlinkClick r:id="" action="ppaction://media"/>
            <a:extLst>
              <a:ext uri="{FF2B5EF4-FFF2-40B4-BE49-F238E27FC236}">
                <a16:creationId xmlns:a16="http://schemas.microsoft.com/office/drawing/2014/main" id="{8E3D0CE0-A00A-40B8-B04E-98DF3AC163C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61321" y="219100"/>
            <a:ext cx="2910811" cy="6011943"/>
          </a:xfrm>
          <a:prstGeom prst="rect">
            <a:avLst/>
          </a:prstGeom>
        </p:spPr>
      </p:pic>
      <p:sp>
        <p:nvSpPr>
          <p:cNvPr id="7" name="Rectangle 6">
            <a:extLst>
              <a:ext uri="{FF2B5EF4-FFF2-40B4-BE49-F238E27FC236}">
                <a16:creationId xmlns:a16="http://schemas.microsoft.com/office/drawing/2014/main" id="{D27F4847-A848-4DF4-B8DA-FD756C0160E5}"/>
              </a:ext>
            </a:extLst>
          </p:cNvPr>
          <p:cNvSpPr/>
          <p:nvPr/>
        </p:nvSpPr>
        <p:spPr>
          <a:xfrm>
            <a:off x="391794" y="1856320"/>
            <a:ext cx="5637378" cy="3539430"/>
          </a:xfrm>
          <a:prstGeom prst="rect">
            <a:avLst/>
          </a:prstGeom>
        </p:spPr>
        <p:txBody>
          <a:bodyPr wrap="square">
            <a:spAutoFit/>
          </a:bodyPr>
          <a:lstStyle/>
          <a:p>
            <a:pPr defTabSz="1219170"/>
            <a:r>
              <a:rPr lang="en-US" sz="2400" b="1" kern="0" dirty="0">
                <a:solidFill>
                  <a:srgbClr val="C00000"/>
                </a:solidFill>
                <a:latin typeface="Lucida Sans Typewriter" panose="020B0509030504030204" pitchFamily="49" charset="77"/>
                <a:cs typeface="Arial"/>
                <a:sym typeface="Arial"/>
                <a:rtl val="0"/>
              </a:rPr>
              <a:t>Biological motion </a:t>
            </a:r>
            <a:r>
              <a:rPr lang="en-US" sz="2400" b="1" kern="0" dirty="0">
                <a:solidFill>
                  <a:srgbClr val="002060"/>
                </a:solidFill>
                <a:latin typeface="Lucida Sans Typewriter" panose="020B0509030504030204" pitchFamily="49" charset="77"/>
                <a:cs typeface="Arial"/>
                <a:sym typeface="Arial"/>
                <a:rtl val="0"/>
              </a:rPr>
              <a:t>is a prime example of </a:t>
            </a:r>
            <a:r>
              <a:rPr lang="en-US" sz="2400" b="1" kern="0" dirty="0" err="1">
                <a:solidFill>
                  <a:srgbClr val="C00000"/>
                </a:solidFill>
                <a:latin typeface="Lucida Sans Typewriter" panose="020B0509030504030204" pitchFamily="49" charset="77"/>
                <a:cs typeface="Arial"/>
                <a:sym typeface="Arial"/>
                <a:rtl val="0"/>
              </a:rPr>
              <a:t>compuationalism</a:t>
            </a:r>
            <a:r>
              <a:rPr lang="en-US" sz="2400" b="1" kern="0" dirty="0">
                <a:solidFill>
                  <a:srgbClr val="C00000"/>
                </a:solidFill>
                <a:latin typeface="Lucida Sans Typewriter" panose="020B0509030504030204" pitchFamily="49" charset="77"/>
                <a:cs typeface="Arial"/>
                <a:sym typeface="Arial"/>
                <a:rtl val="0"/>
              </a:rPr>
              <a:t> </a:t>
            </a:r>
            <a:r>
              <a:rPr lang="en-US" sz="2400" b="1" kern="0" dirty="0">
                <a:solidFill>
                  <a:srgbClr val="002060"/>
                </a:solidFill>
                <a:latin typeface="Lucida Sans Typewriter" panose="020B0509030504030204" pitchFamily="49" charset="77"/>
                <a:cs typeface="Arial"/>
                <a:sym typeface="Arial"/>
                <a:rtl val="0"/>
              </a:rPr>
              <a:t>as performed by the human brain.</a:t>
            </a:r>
          </a:p>
          <a:p>
            <a:pPr defTabSz="1219170"/>
            <a:endParaRPr lang="en-US" sz="2400" kern="0" dirty="0">
              <a:solidFill>
                <a:srgbClr val="002060"/>
              </a:solidFill>
              <a:latin typeface="Lucida Sans Typewriter" panose="020B0509030504030204" pitchFamily="49" charset="77"/>
              <a:cs typeface="Arial"/>
              <a:sym typeface="Arial"/>
              <a:rtl val="0"/>
            </a:endParaRPr>
          </a:p>
          <a:p>
            <a:pPr defTabSz="1219170"/>
            <a:r>
              <a:rPr lang="en-US" sz="2400" b="1" kern="0" dirty="0">
                <a:solidFill>
                  <a:srgbClr val="002060"/>
                </a:solidFill>
                <a:latin typeface="Lucida Sans Typewriter" panose="020B0509030504030204" pitchFamily="49" charset="77"/>
                <a:cs typeface="Arial"/>
                <a:sym typeface="Arial"/>
                <a:rtl val="0"/>
              </a:rPr>
              <a:t>Only 12 </a:t>
            </a:r>
            <a:r>
              <a:rPr lang="en-US" sz="2400" b="1" kern="0" dirty="0">
                <a:solidFill>
                  <a:srgbClr val="FF0000"/>
                </a:solidFill>
                <a:latin typeface="Lucida Sans Typewriter" panose="020B0509030504030204" pitchFamily="49" charset="77"/>
                <a:cs typeface="Arial"/>
                <a:sym typeface="Arial"/>
                <a:rtl val="0"/>
              </a:rPr>
              <a:t>moving-dots</a:t>
            </a:r>
            <a:r>
              <a:rPr lang="en-US" sz="2400" b="1" kern="0" dirty="0">
                <a:solidFill>
                  <a:srgbClr val="002060"/>
                </a:solidFill>
                <a:latin typeface="Lucida Sans Typewriter" panose="020B0509030504030204" pitchFamily="49" charset="77"/>
                <a:cs typeface="Arial"/>
                <a:sym typeface="Arial"/>
                <a:rtl val="0"/>
              </a:rPr>
              <a:t> are needed to determine direction of motion.</a:t>
            </a:r>
          </a:p>
          <a:p>
            <a:pPr defTabSz="1219170"/>
            <a:endParaRPr lang="en-US" sz="2800" b="1" kern="0" dirty="0">
              <a:latin typeface="Lucida Sans Typewriter" panose="020B0509030504030204" pitchFamily="49" charset="77"/>
              <a:cs typeface="Arial"/>
              <a:sym typeface="Arial"/>
              <a:rtl val="0"/>
            </a:endParaRPr>
          </a:p>
          <a:p>
            <a:pPr lvl="2" defTabSz="1219170"/>
            <a:endParaRPr lang="en-US" sz="2800" b="1" kern="0" dirty="0">
              <a:latin typeface="Lucida Sans Typewriter" panose="020B0509030504030204" pitchFamily="49" charset="77"/>
              <a:cs typeface="Arial"/>
              <a:sym typeface="Arial"/>
              <a:rtl val="0"/>
            </a:endParaRPr>
          </a:p>
        </p:txBody>
      </p:sp>
      <p:sp>
        <p:nvSpPr>
          <p:cNvPr id="8" name="TextBox 7">
            <a:extLst>
              <a:ext uri="{FF2B5EF4-FFF2-40B4-BE49-F238E27FC236}">
                <a16:creationId xmlns:a16="http://schemas.microsoft.com/office/drawing/2014/main" id="{ECAD3B0D-F895-413F-93DB-16CD2D51599C}"/>
              </a:ext>
            </a:extLst>
          </p:cNvPr>
          <p:cNvSpPr txBox="1"/>
          <p:nvPr/>
        </p:nvSpPr>
        <p:spPr>
          <a:xfrm>
            <a:off x="457200" y="5188266"/>
            <a:ext cx="5475566" cy="830997"/>
          </a:xfrm>
          <a:prstGeom prst="rect">
            <a:avLst/>
          </a:prstGeom>
          <a:solidFill>
            <a:schemeClr val="bg1">
              <a:lumMod val="75000"/>
            </a:schemeClr>
          </a:solidFill>
        </p:spPr>
        <p:txBody>
          <a:bodyPr wrap="square">
            <a:spAutoFit/>
          </a:bodyPr>
          <a:lstStyle/>
          <a:p>
            <a:r>
              <a:rPr lang="en-US" sz="1200" b="0" i="0">
                <a:solidFill>
                  <a:srgbClr val="333333"/>
                </a:solidFill>
                <a:effectLst/>
                <a:latin typeface="Georgia" panose="02040502050405020303" pitchFamily="18" charset="0"/>
              </a:rPr>
              <a:t>Bradshaw, M.  &amp; van </a:t>
            </a:r>
            <a:r>
              <a:rPr lang="en-US" sz="1200">
                <a:solidFill>
                  <a:srgbClr val="333333"/>
                </a:solidFill>
                <a:latin typeface="Georgia" panose="02040502050405020303" pitchFamily="18" charset="0"/>
              </a:rPr>
              <a:t>d</a:t>
            </a:r>
            <a:r>
              <a:rPr lang="en-US" sz="1200" b="0" i="0">
                <a:solidFill>
                  <a:srgbClr val="333333"/>
                </a:solidFill>
                <a:effectLst/>
                <a:latin typeface="Georgia" panose="02040502050405020303" pitchFamily="18" charset="0"/>
              </a:rPr>
              <a:t>er Willigen, R. F., (1999). </a:t>
            </a:r>
          </a:p>
          <a:p>
            <a:r>
              <a:rPr lang="en-US" sz="1200" b="0" i="0">
                <a:solidFill>
                  <a:srgbClr val="333333"/>
                </a:solidFill>
                <a:effectLst/>
                <a:latin typeface="Georgia" panose="02040502050405020303" pitchFamily="18" charset="0"/>
              </a:rPr>
              <a:t>The walker’s direction affects the perception of biological motion. </a:t>
            </a:r>
          </a:p>
          <a:p>
            <a:r>
              <a:rPr lang="en-US" sz="1200" b="0" i="0">
                <a:solidFill>
                  <a:srgbClr val="333333"/>
                </a:solidFill>
                <a:effectLst/>
                <a:latin typeface="Georgia" panose="02040502050405020303" pitchFamily="18" charset="0"/>
              </a:rPr>
              <a:t>In M. A. </a:t>
            </a:r>
            <a:r>
              <a:rPr lang="en-US" sz="1200" b="0" i="0" err="1">
                <a:solidFill>
                  <a:srgbClr val="333333"/>
                </a:solidFill>
                <a:effectLst/>
                <a:latin typeface="Georgia" panose="02040502050405020303" pitchFamily="18" charset="0"/>
              </a:rPr>
              <a:t>Grealy</a:t>
            </a:r>
            <a:r>
              <a:rPr lang="en-US" sz="1200" b="0" i="0">
                <a:solidFill>
                  <a:srgbClr val="333333"/>
                </a:solidFill>
                <a:effectLst/>
                <a:latin typeface="Georgia" panose="02040502050405020303" pitchFamily="18" charset="0"/>
              </a:rPr>
              <a:t> &amp; J. A. Thomson (Eds.),</a:t>
            </a:r>
          </a:p>
          <a:p>
            <a:r>
              <a:rPr lang="en-US" sz="1200" b="0" i="1">
                <a:solidFill>
                  <a:srgbClr val="333333"/>
                </a:solidFill>
                <a:effectLst/>
                <a:latin typeface="Georgia" panose="02040502050405020303" pitchFamily="18" charset="0"/>
              </a:rPr>
              <a:t>Studies in perception and action V</a:t>
            </a:r>
            <a:r>
              <a:rPr lang="en-US" sz="1200" b="0" i="0">
                <a:solidFill>
                  <a:srgbClr val="333333"/>
                </a:solidFill>
                <a:effectLst/>
                <a:latin typeface="Georgia" panose="02040502050405020303" pitchFamily="18" charset="0"/>
              </a:rPr>
              <a:t> (pp. 3–6). London: Academic Press.</a:t>
            </a:r>
            <a:endParaRPr lang="en-NL" sz="1200"/>
          </a:p>
        </p:txBody>
      </p:sp>
    </p:spTree>
    <p:extLst>
      <p:ext uri="{BB962C8B-B14F-4D97-AF65-F5344CB8AC3E}">
        <p14:creationId xmlns:p14="http://schemas.microsoft.com/office/powerpoint/2010/main" val="156367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00" b="13036"/>
          <a:stretch/>
        </p:blipFill>
        <p:spPr bwMode="auto">
          <a:xfrm>
            <a:off x="4312340" y="2273838"/>
            <a:ext cx="5774847" cy="40664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2140523" y="3711576"/>
            <a:ext cx="2100001" cy="1771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2453662" y="4181646"/>
            <a:ext cx="2069357"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6" name="Rectangle 5">
            <a:extLst>
              <a:ext uri="{FF2B5EF4-FFF2-40B4-BE49-F238E27FC236}">
                <a16:creationId xmlns:a16="http://schemas.microsoft.com/office/drawing/2014/main" id="{56DD3CD3-C65F-3E84-2271-5400ED7480B1}"/>
              </a:ext>
            </a:extLst>
          </p:cNvPr>
          <p:cNvSpPr/>
          <p:nvPr/>
        </p:nvSpPr>
        <p:spPr>
          <a:xfrm>
            <a:off x="0" y="2719"/>
            <a:ext cx="6401111"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MULTIMODALE AGENT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0" name="object 8">
            <a:extLst>
              <a:ext uri="{FF2B5EF4-FFF2-40B4-BE49-F238E27FC236}">
                <a16:creationId xmlns:a16="http://schemas.microsoft.com/office/drawing/2014/main" id="{B2390959-1795-507E-BA7C-E4CE87E5135D}"/>
              </a:ext>
            </a:extLst>
          </p:cNvPr>
          <p:cNvSpPr txBox="1"/>
          <p:nvPr/>
        </p:nvSpPr>
        <p:spPr>
          <a:xfrm>
            <a:off x="627918" y="1240818"/>
            <a:ext cx="6401111" cy="920817"/>
          </a:xfrm>
          <a:prstGeom prst="rect">
            <a:avLst/>
          </a:prstGeom>
          <a:solidFill>
            <a:schemeClr val="bg1">
              <a:lumMod val="95000"/>
            </a:schemeClr>
          </a:solidFill>
        </p:spPr>
        <p:txBody>
          <a:bodyPr vert="horz" wrap="square" lIns="0" tIns="11609" rIns="0" bIns="0" rtlCol="0">
            <a:spAutoFit/>
          </a:bodyPr>
          <a:lstStyle/>
          <a:p>
            <a:pPr>
              <a:lnSpc>
                <a:spcPct val="100000"/>
              </a:lnSpc>
            </a:pPr>
            <a:r>
              <a:rPr lang="nl-NL" sz="1969" b="1" dirty="0">
                <a:latin typeface="Courier New"/>
                <a:cs typeface="Courier New"/>
              </a:rPr>
              <a:t>  </a:t>
            </a:r>
          </a:p>
          <a:p>
            <a:pPr>
              <a:lnSpc>
                <a:spcPct val="100000"/>
              </a:lnSpc>
            </a:pPr>
            <a:r>
              <a:rPr lang="nl-NL" sz="1969" b="1" dirty="0">
                <a:latin typeface="Courier New"/>
                <a:cs typeface="Courier New"/>
              </a:rPr>
              <a:t> AGENT representeert input / output model</a:t>
            </a:r>
          </a:p>
          <a:p>
            <a:pPr>
              <a:lnSpc>
                <a:spcPct val="100000"/>
              </a:lnSpc>
            </a:pPr>
            <a:endParaRPr lang="nl-NL" sz="1969" dirty="0">
              <a:latin typeface="Courier New"/>
              <a:cs typeface="Courier New"/>
            </a:endParaRPr>
          </a:p>
        </p:txBody>
      </p:sp>
    </p:spTree>
    <p:extLst>
      <p:ext uri="{BB962C8B-B14F-4D97-AF65-F5344CB8AC3E}">
        <p14:creationId xmlns:p14="http://schemas.microsoft.com/office/powerpoint/2010/main" val="2256490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CFCF5-7B89-8C40-5806-F4B90E3CFB23}"/>
              </a:ext>
            </a:extLst>
          </p:cNvPr>
          <p:cNvPicPr>
            <a:picLocks noChangeAspect="1"/>
          </p:cNvPicPr>
          <p:nvPr/>
        </p:nvPicPr>
        <p:blipFill>
          <a:blip r:embed="rId2"/>
          <a:stretch>
            <a:fillRect/>
          </a:stretch>
        </p:blipFill>
        <p:spPr>
          <a:xfrm>
            <a:off x="54320" y="81615"/>
            <a:ext cx="565375" cy="565375"/>
          </a:xfrm>
          <a:prstGeom prst="rect">
            <a:avLst/>
          </a:prstGeom>
        </p:spPr>
      </p:pic>
      <p:pic>
        <p:nvPicPr>
          <p:cNvPr id="6" name="Picture 5">
            <a:extLst>
              <a:ext uri="{FF2B5EF4-FFF2-40B4-BE49-F238E27FC236}">
                <a16:creationId xmlns:a16="http://schemas.microsoft.com/office/drawing/2014/main" id="{3BA25C54-C72D-1E6B-0705-0DFD2309C45A}"/>
              </a:ext>
            </a:extLst>
          </p:cNvPr>
          <p:cNvPicPr>
            <a:picLocks noChangeAspect="1"/>
          </p:cNvPicPr>
          <p:nvPr/>
        </p:nvPicPr>
        <p:blipFill>
          <a:blip r:embed="rId3"/>
          <a:stretch>
            <a:fillRect/>
          </a:stretch>
        </p:blipFill>
        <p:spPr>
          <a:xfrm>
            <a:off x="325147" y="1614714"/>
            <a:ext cx="4558826" cy="4596296"/>
          </a:xfrm>
          <a:prstGeom prst="rect">
            <a:avLst/>
          </a:prstGeom>
        </p:spPr>
      </p:pic>
      <p:pic>
        <p:nvPicPr>
          <p:cNvPr id="7" name="Picture 6">
            <a:extLst>
              <a:ext uri="{FF2B5EF4-FFF2-40B4-BE49-F238E27FC236}">
                <a16:creationId xmlns:a16="http://schemas.microsoft.com/office/drawing/2014/main" id="{D0390AA2-7E61-36D5-0CC3-27075A55EEC4}"/>
              </a:ext>
            </a:extLst>
          </p:cNvPr>
          <p:cNvPicPr>
            <a:picLocks noChangeAspect="1"/>
          </p:cNvPicPr>
          <p:nvPr/>
        </p:nvPicPr>
        <p:blipFill>
          <a:blip r:embed="rId4"/>
          <a:stretch>
            <a:fillRect/>
          </a:stretch>
        </p:blipFill>
        <p:spPr>
          <a:xfrm>
            <a:off x="6060661" y="959288"/>
            <a:ext cx="3349410" cy="1718203"/>
          </a:xfrm>
          <a:prstGeom prst="rect">
            <a:avLst/>
          </a:prstGeom>
        </p:spPr>
      </p:pic>
      <p:pic>
        <p:nvPicPr>
          <p:cNvPr id="8" name="Picture 7">
            <a:extLst>
              <a:ext uri="{FF2B5EF4-FFF2-40B4-BE49-F238E27FC236}">
                <a16:creationId xmlns:a16="http://schemas.microsoft.com/office/drawing/2014/main" id="{1D4EF53C-FA92-4375-F143-28A4F7463085}"/>
              </a:ext>
            </a:extLst>
          </p:cNvPr>
          <p:cNvPicPr>
            <a:picLocks noChangeAspect="1"/>
          </p:cNvPicPr>
          <p:nvPr/>
        </p:nvPicPr>
        <p:blipFill>
          <a:blip r:embed="rId5"/>
          <a:stretch>
            <a:fillRect/>
          </a:stretch>
        </p:blipFill>
        <p:spPr>
          <a:xfrm>
            <a:off x="183094" y="5102904"/>
            <a:ext cx="1090272" cy="1556275"/>
          </a:xfrm>
          <a:prstGeom prst="rect">
            <a:avLst/>
          </a:prstGeom>
        </p:spPr>
      </p:pic>
      <p:pic>
        <p:nvPicPr>
          <p:cNvPr id="9" name="Picture 8">
            <a:extLst>
              <a:ext uri="{FF2B5EF4-FFF2-40B4-BE49-F238E27FC236}">
                <a16:creationId xmlns:a16="http://schemas.microsoft.com/office/drawing/2014/main" id="{C6E800D2-1BA7-20F1-D190-64D9CA975E51}"/>
              </a:ext>
            </a:extLst>
          </p:cNvPr>
          <p:cNvPicPr>
            <a:picLocks noChangeAspect="1"/>
          </p:cNvPicPr>
          <p:nvPr/>
        </p:nvPicPr>
        <p:blipFill rotWithShape="1">
          <a:blip r:embed="rId6"/>
          <a:srcRect l="12006" t="3743" r="10048" b="14727"/>
          <a:stretch/>
        </p:blipFill>
        <p:spPr>
          <a:xfrm>
            <a:off x="7670614" y="4818436"/>
            <a:ext cx="4082651" cy="1840743"/>
          </a:xfrm>
          <a:prstGeom prst="rect">
            <a:avLst/>
          </a:prstGeom>
          <a:solidFill>
            <a:schemeClr val="bg1">
              <a:lumMod val="95000"/>
            </a:schemeClr>
          </a:solidFill>
        </p:spPr>
      </p:pic>
      <p:pic>
        <p:nvPicPr>
          <p:cNvPr id="10" name="Picture 9">
            <a:extLst>
              <a:ext uri="{FF2B5EF4-FFF2-40B4-BE49-F238E27FC236}">
                <a16:creationId xmlns:a16="http://schemas.microsoft.com/office/drawing/2014/main" id="{042CAD77-DC62-FE82-7863-747393F2900C}"/>
              </a:ext>
            </a:extLst>
          </p:cNvPr>
          <p:cNvPicPr>
            <a:picLocks noChangeAspect="1"/>
          </p:cNvPicPr>
          <p:nvPr/>
        </p:nvPicPr>
        <p:blipFill>
          <a:blip r:embed="rId7"/>
          <a:stretch>
            <a:fillRect/>
          </a:stretch>
        </p:blipFill>
        <p:spPr>
          <a:xfrm>
            <a:off x="5472317" y="2756750"/>
            <a:ext cx="4904965" cy="2030394"/>
          </a:xfrm>
          <a:prstGeom prst="rect">
            <a:avLst/>
          </a:prstGeom>
        </p:spPr>
      </p:pic>
      <p:sp>
        <p:nvSpPr>
          <p:cNvPr id="11" name="Rectangle 10">
            <a:extLst>
              <a:ext uri="{FF2B5EF4-FFF2-40B4-BE49-F238E27FC236}">
                <a16:creationId xmlns:a16="http://schemas.microsoft.com/office/drawing/2014/main" id="{D1046F76-4208-F595-E5B4-BC80B6BC512A}"/>
              </a:ext>
            </a:extLst>
          </p:cNvPr>
          <p:cNvSpPr/>
          <p:nvPr/>
        </p:nvSpPr>
        <p:spPr>
          <a:xfrm>
            <a:off x="5947137" y="4938272"/>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12" name="Rectangle 11">
            <a:extLst>
              <a:ext uri="{FF2B5EF4-FFF2-40B4-BE49-F238E27FC236}">
                <a16:creationId xmlns:a16="http://schemas.microsoft.com/office/drawing/2014/main" id="{7CF2F7C7-9562-05CA-37C2-40291B47344A}"/>
              </a:ext>
            </a:extLst>
          </p:cNvPr>
          <p:cNvSpPr/>
          <p:nvPr/>
        </p:nvSpPr>
        <p:spPr>
          <a:xfrm>
            <a:off x="6060661" y="3056826"/>
            <a:ext cx="3494156" cy="1712075"/>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79EF34-E198-2108-4433-A09D0F4767AB}"/>
              </a:ext>
            </a:extLst>
          </p:cNvPr>
          <p:cNvSpPr/>
          <p:nvPr/>
        </p:nvSpPr>
        <p:spPr>
          <a:xfrm>
            <a:off x="7807738" y="5137418"/>
            <a:ext cx="1928191" cy="1352390"/>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3AC5BD9-9B06-F57B-24BA-45BD475C54FB}"/>
              </a:ext>
            </a:extLst>
          </p:cNvPr>
          <p:cNvSpPr/>
          <p:nvPr/>
        </p:nvSpPr>
        <p:spPr>
          <a:xfrm>
            <a:off x="619695" y="-8835"/>
            <a:ext cx="3685624"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16" name="Right Brace 15">
            <a:extLst>
              <a:ext uri="{FF2B5EF4-FFF2-40B4-BE49-F238E27FC236}">
                <a16:creationId xmlns:a16="http://schemas.microsoft.com/office/drawing/2014/main" id="{D00A5EA3-DF7B-6A18-72D9-510B27778F81}"/>
              </a:ext>
            </a:extLst>
          </p:cNvPr>
          <p:cNvSpPr/>
          <p:nvPr/>
        </p:nvSpPr>
        <p:spPr>
          <a:xfrm>
            <a:off x="4792039" y="1485506"/>
            <a:ext cx="680278" cy="485471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17" name="Rectangle 16">
            <a:extLst>
              <a:ext uri="{FF2B5EF4-FFF2-40B4-BE49-F238E27FC236}">
                <a16:creationId xmlns:a16="http://schemas.microsoft.com/office/drawing/2014/main" id="{043B62A5-D620-678B-D8AF-E8FCC52CA700}"/>
              </a:ext>
            </a:extLst>
          </p:cNvPr>
          <p:cNvSpPr/>
          <p:nvPr/>
        </p:nvSpPr>
        <p:spPr>
          <a:xfrm>
            <a:off x="5871202" y="-8835"/>
            <a:ext cx="1170513"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AI</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19" name="Picture 18">
            <a:extLst>
              <a:ext uri="{FF2B5EF4-FFF2-40B4-BE49-F238E27FC236}">
                <a16:creationId xmlns:a16="http://schemas.microsoft.com/office/drawing/2014/main" id="{09E8EC09-57E6-5CB6-320A-F6926A9A4032}"/>
              </a:ext>
            </a:extLst>
          </p:cNvPr>
          <p:cNvPicPr>
            <a:picLocks noChangeAspect="1"/>
          </p:cNvPicPr>
          <p:nvPr/>
        </p:nvPicPr>
        <p:blipFill>
          <a:blip r:embed="rId8"/>
          <a:stretch>
            <a:fillRect/>
          </a:stretch>
        </p:blipFill>
        <p:spPr>
          <a:xfrm>
            <a:off x="3866175" y="3178131"/>
            <a:ext cx="812816" cy="1924773"/>
          </a:xfrm>
          <a:prstGeom prst="rect">
            <a:avLst/>
          </a:prstGeom>
        </p:spPr>
      </p:pic>
      <p:sp>
        <p:nvSpPr>
          <p:cNvPr id="21" name="TextBox 20">
            <a:extLst>
              <a:ext uri="{FF2B5EF4-FFF2-40B4-BE49-F238E27FC236}">
                <a16:creationId xmlns:a16="http://schemas.microsoft.com/office/drawing/2014/main" id="{C9571EC8-B12B-B059-B0E2-687BD4CDFE90}"/>
              </a:ext>
            </a:extLst>
          </p:cNvPr>
          <p:cNvSpPr txBox="1"/>
          <p:nvPr/>
        </p:nvSpPr>
        <p:spPr>
          <a:xfrm>
            <a:off x="183094" y="1065175"/>
            <a:ext cx="5417997" cy="276999"/>
          </a:xfrm>
          <a:prstGeom prst="rect">
            <a:avLst/>
          </a:prstGeom>
          <a:noFill/>
        </p:spPr>
        <p:txBody>
          <a:bodyPr wrap="square">
            <a:spAutoFit/>
          </a:bodyPr>
          <a:lstStyle/>
          <a:p>
            <a:r>
              <a:rPr lang="en-NL" sz="1200" dirty="0">
                <a:hlinkClick r:id="rId9"/>
              </a:rPr>
              <a:t>https://learn.microsoft.com/nl-nl/dotnet/machine-learning/deep-learning-overview</a:t>
            </a:r>
            <a:endParaRPr lang="en-GB" sz="1200" dirty="0"/>
          </a:p>
        </p:txBody>
      </p:sp>
      <p:pic>
        <p:nvPicPr>
          <p:cNvPr id="2050" name="Picture 2" descr="QR Code Image">
            <a:extLst>
              <a:ext uri="{FF2B5EF4-FFF2-40B4-BE49-F238E27FC236}">
                <a16:creationId xmlns:a16="http://schemas.microsoft.com/office/drawing/2014/main" id="{220075D2-DC17-1010-8AE4-54BAA1C240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69641" y="198821"/>
            <a:ext cx="2160465" cy="2160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08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3B77490F-4C64-6357-74D4-42378A491950}"/>
              </a:ext>
            </a:extLst>
          </p:cNvPr>
          <p:cNvPicPr>
            <a:picLocks noChangeAspect="1"/>
          </p:cNvPicPr>
          <p:nvPr/>
        </p:nvPicPr>
        <p:blipFill>
          <a:blip r:embed="rId4"/>
          <a:stretch>
            <a:fillRect/>
          </a:stretch>
        </p:blipFill>
        <p:spPr>
          <a:xfrm>
            <a:off x="556168" y="1850856"/>
            <a:ext cx="3600598" cy="363019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E433A11-55ED-5BC7-7D2A-DF709EE769A5}"/>
              </a:ext>
            </a:extLst>
          </p:cNvPr>
          <p:cNvPicPr>
            <a:picLocks noChangeAspect="1"/>
          </p:cNvPicPr>
          <p:nvPr/>
        </p:nvPicPr>
        <p:blipFill>
          <a:blip r:embed="rId5"/>
          <a:stretch>
            <a:fillRect/>
          </a:stretch>
        </p:blipFill>
        <p:spPr>
          <a:xfrm>
            <a:off x="5382226" y="1578719"/>
            <a:ext cx="5572472" cy="4174466"/>
          </a:xfrm>
          <a:prstGeom prst="rect">
            <a:avLst/>
          </a:prstGeom>
        </p:spPr>
      </p:pic>
      <p:sp>
        <p:nvSpPr>
          <p:cNvPr id="5" name="Rectangle 4">
            <a:extLst>
              <a:ext uri="{FF2B5EF4-FFF2-40B4-BE49-F238E27FC236}">
                <a16:creationId xmlns:a16="http://schemas.microsoft.com/office/drawing/2014/main" id="{4C05686E-727E-2717-78E7-5D9274906440}"/>
              </a:ext>
            </a:extLst>
          </p:cNvPr>
          <p:cNvSpPr/>
          <p:nvPr/>
        </p:nvSpPr>
        <p:spPr>
          <a:xfrm>
            <a:off x="2475000" y="17088"/>
            <a:ext cx="6734536"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8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COMPUTER ALGORITME</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3934586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3" name="Picture 2">
            <a:extLst>
              <a:ext uri="{FF2B5EF4-FFF2-40B4-BE49-F238E27FC236}">
                <a16:creationId xmlns:a16="http://schemas.microsoft.com/office/drawing/2014/main" id="{99A827EC-38B8-DE54-6359-15D6003622D8}"/>
              </a:ext>
            </a:extLst>
          </p:cNvPr>
          <p:cNvPicPr>
            <a:picLocks noChangeAspect="1"/>
          </p:cNvPicPr>
          <p:nvPr/>
        </p:nvPicPr>
        <p:blipFill rotWithShape="1">
          <a:blip r:embed="rId4"/>
          <a:srcRect t="48929"/>
          <a:stretch/>
        </p:blipFill>
        <p:spPr>
          <a:xfrm>
            <a:off x="3714815" y="2265750"/>
            <a:ext cx="5889305" cy="4277915"/>
          </a:xfrm>
          <a:prstGeom prst="rect">
            <a:avLst/>
          </a:prstGeom>
        </p:spPr>
      </p:pic>
      <p:sp>
        <p:nvSpPr>
          <p:cNvPr id="5" name="Rectangle 4">
            <a:extLst>
              <a:ext uri="{FF2B5EF4-FFF2-40B4-BE49-F238E27FC236}">
                <a16:creationId xmlns:a16="http://schemas.microsoft.com/office/drawing/2014/main" id="{9FD4AA38-A169-3FF6-C8A9-5448876289A8}"/>
              </a:ext>
            </a:extLst>
          </p:cNvPr>
          <p:cNvSpPr/>
          <p:nvPr/>
        </p:nvSpPr>
        <p:spPr>
          <a:xfrm>
            <a:off x="7576010" y="4554904"/>
            <a:ext cx="197766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
        <p:nvSpPr>
          <p:cNvPr id="6" name="Rectangle 5">
            <a:extLst>
              <a:ext uri="{FF2B5EF4-FFF2-40B4-BE49-F238E27FC236}">
                <a16:creationId xmlns:a16="http://schemas.microsoft.com/office/drawing/2014/main" id="{8A7FDD21-1507-8439-FA91-27516B0ED5C1}"/>
              </a:ext>
            </a:extLst>
          </p:cNvPr>
          <p:cNvSpPr/>
          <p:nvPr/>
        </p:nvSpPr>
        <p:spPr>
          <a:xfrm>
            <a:off x="3613916" y="185529"/>
            <a:ext cx="67521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800" kern="0" dirty="0">
                <a:solidFill>
                  <a:srgbClr val="C00000"/>
                </a:solidFill>
                <a:latin typeface="Tw Cen Classified MT Std" panose="020B0502020104020603" pitchFamily="34" charset="0"/>
                <a:cs typeface="Arial"/>
                <a:sym typeface="Arial"/>
                <a:rtl val="0"/>
              </a:rPr>
              <a:t>KUNSTMATIGE NEURON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76927E25-A534-972C-3413-4E8A4D85A102}"/>
              </a:ext>
            </a:extLst>
          </p:cNvPr>
          <p:cNvPicPr>
            <a:picLocks noChangeAspect="1"/>
          </p:cNvPicPr>
          <p:nvPr/>
        </p:nvPicPr>
        <p:blipFill>
          <a:blip r:embed="rId5"/>
          <a:stretch>
            <a:fillRect/>
          </a:stretch>
        </p:blipFill>
        <p:spPr>
          <a:xfrm>
            <a:off x="70210" y="5196054"/>
            <a:ext cx="1090272" cy="1556275"/>
          </a:xfrm>
          <a:prstGeom prst="rect">
            <a:avLst/>
          </a:prstGeom>
        </p:spPr>
      </p:pic>
      <p:pic>
        <p:nvPicPr>
          <p:cNvPr id="1026" name="Picture 2" descr="Diagram met één laag in neuraal netwerk">
            <a:extLst>
              <a:ext uri="{FF2B5EF4-FFF2-40B4-BE49-F238E27FC236}">
                <a16:creationId xmlns:a16="http://schemas.microsoft.com/office/drawing/2014/main" id="{7C3A1FFB-898F-B954-A247-9212A51A7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367" y="1357656"/>
            <a:ext cx="5889306" cy="8467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6B2612-21D4-F933-B6AC-A6003CF35714}"/>
              </a:ext>
            </a:extLst>
          </p:cNvPr>
          <p:cNvSpPr/>
          <p:nvPr/>
        </p:nvSpPr>
        <p:spPr>
          <a:xfrm>
            <a:off x="939625" y="1541589"/>
            <a:ext cx="2484647" cy="584775"/>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computation</a:t>
            </a:r>
          </a:p>
        </p:txBody>
      </p:sp>
    </p:spTree>
    <p:extLst>
      <p:ext uri="{BB962C8B-B14F-4D97-AF65-F5344CB8AC3E}">
        <p14:creationId xmlns:p14="http://schemas.microsoft.com/office/powerpoint/2010/main" val="1076395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1" name="object 11">
            <a:extLst>
              <a:ext uri="{FF2B5EF4-FFF2-40B4-BE49-F238E27FC236}">
                <a16:creationId xmlns:a16="http://schemas.microsoft.com/office/drawing/2014/main" id="{A68C4AD4-8EB2-40AD-808F-6535392A8EFE}"/>
              </a:ext>
            </a:extLst>
          </p:cNvPr>
          <p:cNvSpPr txBox="1">
            <a:spLocks/>
          </p:cNvSpPr>
          <p:nvPr/>
        </p:nvSpPr>
        <p:spPr>
          <a:xfrm>
            <a:off x="2018739" y="1440817"/>
            <a:ext cx="8131126" cy="566181"/>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rPr>
              <a:t>Neural Network {NN}  Lagen </a:t>
            </a:r>
            <a:r>
              <a:rPr kumimoji="0" lang="en-US" sz="3600" b="1" i="0" u="none" strike="noStrike" kern="1200" cap="none" spc="-5" normalizeH="0" baseline="0" noProof="0" dirty="0" err="1">
                <a:ln>
                  <a:noFill/>
                </a:ln>
                <a:solidFill>
                  <a:srgbClr val="4472C4">
                    <a:lumMod val="50000"/>
                  </a:srgbClr>
                </a:solidFill>
                <a:effectLst/>
                <a:uLnTx/>
                <a:uFillTx/>
                <a:latin typeface="Tw Cen Classified MT Std"/>
                <a:ea typeface="+mj-ea"/>
                <a:cs typeface="Baloo" panose="03080902040302020200" pitchFamily="66" charset="77"/>
              </a:rPr>
              <a:t>Achitectuur</a:t>
            </a:r>
            <a:endParaRPr kumimoji="0" lang="en-US" sz="3600" b="1" i="0" u="none" strike="noStrike" kern="1200" cap="none" spc="-5" normalizeH="0" baseline="0" noProof="0" dirty="0">
              <a:ln>
                <a:noFill/>
              </a:ln>
              <a:solidFill>
                <a:srgbClr val="4472C4">
                  <a:lumMod val="50000"/>
                </a:srgbClr>
              </a:solidFill>
              <a:effectLst/>
              <a:uLnTx/>
              <a:uFillTx/>
              <a:latin typeface="Tw Cen Classified MT Std"/>
              <a:ea typeface="+mj-ea"/>
              <a:cs typeface="Baloo" panose="03080902040302020200" pitchFamily="66" charset="77"/>
            </a:endParaRPr>
          </a:p>
        </p:txBody>
      </p:sp>
      <p:sp>
        <p:nvSpPr>
          <p:cNvPr id="12" name="Rectangle 11">
            <a:extLst>
              <a:ext uri="{FF2B5EF4-FFF2-40B4-BE49-F238E27FC236}">
                <a16:creationId xmlns:a16="http://schemas.microsoft.com/office/drawing/2014/main" id="{7BC51D39-9D72-4C3F-A754-588E0283E8C9}"/>
              </a:ext>
            </a:extLst>
          </p:cNvPr>
          <p:cNvSpPr/>
          <p:nvPr/>
        </p:nvSpPr>
        <p:spPr>
          <a:xfrm>
            <a:off x="153388" y="79878"/>
            <a:ext cx="9520555"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5867" kern="0" dirty="0">
                <a:solidFill>
                  <a:srgbClr val="C00000"/>
                </a:solidFill>
                <a:latin typeface="Tw Cen Classified MT Std" panose="020B0502020104020603" pitchFamily="34" charset="0"/>
                <a:cs typeface="Arial"/>
                <a:sym typeface="Arial"/>
                <a:rtl val="0"/>
              </a:rPr>
              <a:t>[</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Typen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grpSp>
        <p:nvGrpSpPr>
          <p:cNvPr id="23" name="Group 22">
            <a:extLst>
              <a:ext uri="{FF2B5EF4-FFF2-40B4-BE49-F238E27FC236}">
                <a16:creationId xmlns:a16="http://schemas.microsoft.com/office/drawing/2014/main" id="{8DE19EA9-F8AE-4115-97E6-89D91E94B74F}"/>
              </a:ext>
            </a:extLst>
          </p:cNvPr>
          <p:cNvGrpSpPr/>
          <p:nvPr/>
        </p:nvGrpSpPr>
        <p:grpSpPr>
          <a:xfrm>
            <a:off x="7108470" y="3316613"/>
            <a:ext cx="4614146" cy="3476796"/>
            <a:chOff x="213007" y="2937753"/>
            <a:chExt cx="4614146" cy="3476796"/>
          </a:xfrm>
        </p:grpSpPr>
        <p:pic>
          <p:nvPicPr>
            <p:cNvPr id="8" name="Picture 7" descr="Diagram&#10;&#10;Description automatically generated">
              <a:extLst>
                <a:ext uri="{FF2B5EF4-FFF2-40B4-BE49-F238E27FC236}">
                  <a16:creationId xmlns:a16="http://schemas.microsoft.com/office/drawing/2014/main" id="{6B29CFD1-9894-4F52-9D97-06AF51454DB9}"/>
                </a:ext>
              </a:extLst>
            </p:cNvPr>
            <p:cNvPicPr>
              <a:picLocks noChangeAspect="1"/>
            </p:cNvPicPr>
            <p:nvPr/>
          </p:nvPicPr>
          <p:blipFill rotWithShape="1">
            <a:blip r:embed="rId4"/>
            <a:srcRect l="986" t="18454" r="57989" b="31349"/>
            <a:stretch/>
          </p:blipFill>
          <p:spPr>
            <a:xfrm>
              <a:off x="720637" y="2937753"/>
              <a:ext cx="4042961" cy="2028218"/>
            </a:xfrm>
            <a:prstGeom prst="rect">
              <a:avLst/>
            </a:prstGeom>
          </p:spPr>
        </p:pic>
        <p:sp>
          <p:nvSpPr>
            <p:cNvPr id="13" name="Rectangle 12">
              <a:extLst>
                <a:ext uri="{FF2B5EF4-FFF2-40B4-BE49-F238E27FC236}">
                  <a16:creationId xmlns:a16="http://schemas.microsoft.com/office/drawing/2014/main" id="{F8978C74-22DF-441E-BAAB-F2586BA23CB1}"/>
                </a:ext>
              </a:extLst>
            </p:cNvPr>
            <p:cNvSpPr/>
            <p:nvPr/>
          </p:nvSpPr>
          <p:spPr>
            <a:xfrm>
              <a:off x="859395" y="5829774"/>
              <a:ext cx="310415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Shallow network</a:t>
              </a:r>
            </a:p>
          </p:txBody>
        </p:sp>
        <p:sp>
          <p:nvSpPr>
            <p:cNvPr id="7" name="Rectangle 6">
              <a:extLst>
                <a:ext uri="{FF2B5EF4-FFF2-40B4-BE49-F238E27FC236}">
                  <a16:creationId xmlns:a16="http://schemas.microsoft.com/office/drawing/2014/main" id="{A5A8D8D1-5B5A-4D44-BAAF-A9CC7BB76C06}"/>
                </a:ext>
              </a:extLst>
            </p:cNvPr>
            <p:cNvSpPr/>
            <p:nvPr/>
          </p:nvSpPr>
          <p:spPr>
            <a:xfrm>
              <a:off x="2118989" y="2937753"/>
              <a:ext cx="457954" cy="207685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7FC0FAE-6D24-4619-8E90-44B58514196C}"/>
                </a:ext>
              </a:extLst>
            </p:cNvPr>
            <p:cNvSpPr/>
            <p:nvPr/>
          </p:nvSpPr>
          <p:spPr>
            <a:xfrm>
              <a:off x="1292933" y="5113819"/>
              <a:ext cx="27516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 N=1</a:t>
              </a:r>
            </a:p>
          </p:txBody>
        </p:sp>
        <p:sp>
          <p:nvSpPr>
            <p:cNvPr id="22" name="Rectangle 21">
              <a:extLst>
                <a:ext uri="{FF2B5EF4-FFF2-40B4-BE49-F238E27FC236}">
                  <a16:creationId xmlns:a16="http://schemas.microsoft.com/office/drawing/2014/main" id="{2545C624-76E7-467E-8B16-4EE32BCBA853}"/>
                </a:ext>
              </a:extLst>
            </p:cNvPr>
            <p:cNvSpPr/>
            <p:nvPr/>
          </p:nvSpPr>
          <p:spPr>
            <a:xfrm rot="16200000">
              <a:off x="-503352" y="3727462"/>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6" name="Rectangle 25">
              <a:extLst>
                <a:ext uri="{FF2B5EF4-FFF2-40B4-BE49-F238E27FC236}">
                  <a16:creationId xmlns:a16="http://schemas.microsoft.com/office/drawing/2014/main" id="{BE3E68E6-EE7E-4007-AE65-639EC82B1ABA}"/>
                </a:ext>
              </a:extLst>
            </p:cNvPr>
            <p:cNvSpPr/>
            <p:nvPr/>
          </p:nvSpPr>
          <p:spPr>
            <a:xfrm>
              <a:off x="761658" y="2937753"/>
              <a:ext cx="457954" cy="2076856"/>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9777B69-F2C4-4C4F-97E6-88F987841E62}"/>
                </a:ext>
              </a:extLst>
            </p:cNvPr>
            <p:cNvSpPr/>
            <p:nvPr/>
          </p:nvSpPr>
          <p:spPr>
            <a:xfrm>
              <a:off x="3470633" y="2937753"/>
              <a:ext cx="457954" cy="207685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FAD9E24-59AE-408A-A71A-54E3E697F0C5}"/>
                </a:ext>
              </a:extLst>
            </p:cNvPr>
            <p:cNvSpPr/>
            <p:nvPr/>
          </p:nvSpPr>
          <p:spPr>
            <a:xfrm>
              <a:off x="3934012" y="3647821"/>
              <a:ext cx="893141"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E7EF400A-A121-41A8-ACB0-233AE729F55B}"/>
                </a:ext>
              </a:extLst>
            </p:cNvPr>
            <p:cNvSpPr/>
            <p:nvPr/>
          </p:nvSpPr>
          <p:spPr>
            <a:xfrm rot="16200000">
              <a:off x="3400161" y="3736203"/>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grpSp>
      <p:grpSp>
        <p:nvGrpSpPr>
          <p:cNvPr id="17" name="Group 16">
            <a:extLst>
              <a:ext uri="{FF2B5EF4-FFF2-40B4-BE49-F238E27FC236}">
                <a16:creationId xmlns:a16="http://schemas.microsoft.com/office/drawing/2014/main" id="{E25F579C-F826-47A8-BB3E-B18E9C7E7C68}"/>
              </a:ext>
            </a:extLst>
          </p:cNvPr>
          <p:cNvGrpSpPr/>
          <p:nvPr/>
        </p:nvGrpSpPr>
        <p:grpSpPr>
          <a:xfrm>
            <a:off x="291388" y="3205815"/>
            <a:ext cx="5804612" cy="3587594"/>
            <a:chOff x="5932184" y="2825885"/>
            <a:chExt cx="5804612" cy="3587594"/>
          </a:xfrm>
        </p:grpSpPr>
        <p:grpSp>
          <p:nvGrpSpPr>
            <p:cNvPr id="6" name="Group 5">
              <a:extLst>
                <a:ext uri="{FF2B5EF4-FFF2-40B4-BE49-F238E27FC236}">
                  <a16:creationId xmlns:a16="http://schemas.microsoft.com/office/drawing/2014/main" id="{A53C3FD4-96C8-4119-B4CE-D6C724DFC3BD}"/>
                </a:ext>
              </a:extLst>
            </p:cNvPr>
            <p:cNvGrpSpPr/>
            <p:nvPr/>
          </p:nvGrpSpPr>
          <p:grpSpPr>
            <a:xfrm>
              <a:off x="6444638" y="2825885"/>
              <a:ext cx="5144947" cy="2363821"/>
              <a:chOff x="6444638" y="2825885"/>
              <a:chExt cx="5144947" cy="2363821"/>
            </a:xfrm>
          </p:grpSpPr>
          <p:pic>
            <p:nvPicPr>
              <p:cNvPr id="15" name="Picture 14" descr="Diagram&#10;&#10;Description automatically generated">
                <a:extLst>
                  <a:ext uri="{FF2B5EF4-FFF2-40B4-BE49-F238E27FC236}">
                    <a16:creationId xmlns:a16="http://schemas.microsoft.com/office/drawing/2014/main" id="{852F04A7-0C88-4E32-968A-5C5BC3C5F5C5}"/>
                  </a:ext>
                </a:extLst>
              </p:cNvPr>
              <p:cNvPicPr>
                <a:picLocks noChangeAspect="1"/>
              </p:cNvPicPr>
              <p:nvPr/>
            </p:nvPicPr>
            <p:blipFill rotWithShape="1">
              <a:blip r:embed="rId4"/>
              <a:srcRect l="46878" t="15311" r="918" b="27272"/>
              <a:stretch/>
            </p:blipFill>
            <p:spPr>
              <a:xfrm>
                <a:off x="6444638" y="2825885"/>
                <a:ext cx="5144947" cy="2320047"/>
              </a:xfrm>
              <a:prstGeom prst="rect">
                <a:avLst/>
              </a:prstGeom>
            </p:spPr>
          </p:pic>
          <p:sp>
            <p:nvSpPr>
              <p:cNvPr id="4" name="Rectangle 3">
                <a:extLst>
                  <a:ext uri="{FF2B5EF4-FFF2-40B4-BE49-F238E27FC236}">
                    <a16:creationId xmlns:a16="http://schemas.microsoft.com/office/drawing/2014/main" id="{A95A5130-1E06-438E-9D74-C28D31718A1A}"/>
                  </a:ext>
                </a:extLst>
              </p:cNvPr>
              <p:cNvSpPr/>
              <p:nvPr/>
            </p:nvSpPr>
            <p:spPr>
              <a:xfrm>
                <a:off x="6648855" y="5014609"/>
                <a:ext cx="826851"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23EE119-AB93-40F8-BD83-C44E9A861EB6}"/>
                  </a:ext>
                </a:extLst>
              </p:cNvPr>
              <p:cNvSpPr/>
              <p:nvPr/>
            </p:nvSpPr>
            <p:spPr>
              <a:xfrm>
                <a:off x="9617412" y="5014609"/>
                <a:ext cx="1048967"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E9F2EE20-26E3-4213-84F0-A0B3EF41344B}"/>
                </a:ext>
              </a:extLst>
            </p:cNvPr>
            <p:cNvSpPr/>
            <p:nvPr/>
          </p:nvSpPr>
          <p:spPr>
            <a:xfrm>
              <a:off x="7297589" y="5828704"/>
              <a:ext cx="266908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Deep network</a:t>
              </a:r>
            </a:p>
          </p:txBody>
        </p:sp>
        <p:sp>
          <p:nvSpPr>
            <p:cNvPr id="16" name="Rectangle 15">
              <a:extLst>
                <a:ext uri="{FF2B5EF4-FFF2-40B4-BE49-F238E27FC236}">
                  <a16:creationId xmlns:a16="http://schemas.microsoft.com/office/drawing/2014/main" id="{448913C8-AF67-4638-B778-75F626607651}"/>
                </a:ext>
              </a:extLst>
            </p:cNvPr>
            <p:cNvSpPr/>
            <p:nvPr/>
          </p:nvSpPr>
          <p:spPr>
            <a:xfrm>
              <a:off x="7441537"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E6B7314-89DB-40BC-BA28-68ADEEDFBB05}"/>
                </a:ext>
              </a:extLst>
            </p:cNvPr>
            <p:cNvSpPr/>
            <p:nvPr/>
          </p:nvSpPr>
          <p:spPr>
            <a:xfrm>
              <a:off x="8417253"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81A97F4-9DEA-42F7-9A52-F13E9ED95B7D}"/>
                </a:ext>
              </a:extLst>
            </p:cNvPr>
            <p:cNvSpPr/>
            <p:nvPr/>
          </p:nvSpPr>
          <p:spPr>
            <a:xfrm>
              <a:off x="9368519"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3DFCBF73-3333-4BF4-A790-51C936B96A91}"/>
                </a:ext>
              </a:extLst>
            </p:cNvPr>
            <p:cNvSpPr/>
            <p:nvPr/>
          </p:nvSpPr>
          <p:spPr>
            <a:xfrm>
              <a:off x="7421979" y="5309041"/>
              <a:ext cx="297663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4472C4">
                      <a:lumMod val="50000"/>
                    </a:srgbClr>
                  </a:solidFill>
                  <a:effectLst/>
                  <a:uLnTx/>
                  <a:uFillTx/>
                  <a:latin typeface="Tw Cen Classified MT Std" panose="020B0502020104020603" pitchFamily="34" charset="0"/>
                  <a:ea typeface="+mn-ea"/>
                  <a:cs typeface="+mn-cs"/>
                </a:rPr>
                <a:t>hidden layers N&gt;2</a:t>
              </a:r>
            </a:p>
          </p:txBody>
        </p:sp>
        <p:sp>
          <p:nvSpPr>
            <p:cNvPr id="24" name="Rectangle 23">
              <a:extLst>
                <a:ext uri="{FF2B5EF4-FFF2-40B4-BE49-F238E27FC236}">
                  <a16:creationId xmlns:a16="http://schemas.microsoft.com/office/drawing/2014/main" id="{3CDBA3CE-BBD3-41CA-81D0-2C1D5586718E}"/>
                </a:ext>
              </a:extLst>
            </p:cNvPr>
            <p:cNvSpPr/>
            <p:nvPr/>
          </p:nvSpPr>
          <p:spPr>
            <a:xfrm rot="16200000">
              <a:off x="5215825" y="3736204"/>
              <a:ext cx="19559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70AD47">
                      <a:lumMod val="75000"/>
                    </a:srgbClr>
                  </a:solidFill>
                  <a:effectLst/>
                  <a:uLnTx/>
                  <a:uFillTx/>
                  <a:latin typeface="Tw Cen Classified MT Std" panose="020B0502020104020603" pitchFamily="34" charset="0"/>
                  <a:ea typeface="+mn-ea"/>
                  <a:cs typeface="+mn-cs"/>
                </a:rPr>
                <a:t>Input layer</a:t>
              </a:r>
            </a:p>
          </p:txBody>
        </p:sp>
        <p:sp>
          <p:nvSpPr>
            <p:cNvPr id="27" name="Rectangle 26">
              <a:extLst>
                <a:ext uri="{FF2B5EF4-FFF2-40B4-BE49-F238E27FC236}">
                  <a16:creationId xmlns:a16="http://schemas.microsoft.com/office/drawing/2014/main" id="{7C97E031-22B4-43A9-B2E4-41FB95BAD0AA}"/>
                </a:ext>
              </a:extLst>
            </p:cNvPr>
            <p:cNvSpPr/>
            <p:nvPr/>
          </p:nvSpPr>
          <p:spPr>
            <a:xfrm>
              <a:off x="6439748" y="2839853"/>
              <a:ext cx="457954" cy="2368710"/>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F57BFB49-A1E9-455F-BB4C-CE0566E980B0}"/>
                </a:ext>
              </a:extLst>
            </p:cNvPr>
            <p:cNvSpPr/>
            <p:nvPr/>
          </p:nvSpPr>
          <p:spPr>
            <a:xfrm>
              <a:off x="10712656" y="3701681"/>
              <a:ext cx="1024140"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67649270-C5E4-480C-87AD-C3659E88A916}"/>
                </a:ext>
              </a:extLst>
            </p:cNvPr>
            <p:cNvSpPr/>
            <p:nvPr/>
          </p:nvSpPr>
          <p:spPr>
            <a:xfrm rot="16200000">
              <a:off x="10098490" y="3714571"/>
              <a:ext cx="210767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Tw Cen Classified MT Std" panose="020B0502020104020603" pitchFamily="34" charset="0"/>
                  <a:ea typeface="+mn-ea"/>
                  <a:cs typeface="+mn-cs"/>
                </a:rPr>
                <a:t>Output layer</a:t>
              </a:r>
            </a:p>
          </p:txBody>
        </p:sp>
        <p:sp>
          <p:nvSpPr>
            <p:cNvPr id="29" name="Rectangle 28">
              <a:extLst>
                <a:ext uri="{FF2B5EF4-FFF2-40B4-BE49-F238E27FC236}">
                  <a16:creationId xmlns:a16="http://schemas.microsoft.com/office/drawing/2014/main" id="{44FB9978-5CAD-4227-9541-9AF971581F8B}"/>
                </a:ext>
              </a:extLst>
            </p:cNvPr>
            <p:cNvSpPr/>
            <p:nvPr/>
          </p:nvSpPr>
          <p:spPr>
            <a:xfrm>
              <a:off x="10325485" y="2839853"/>
              <a:ext cx="457954" cy="235504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239B1A6-9236-43EA-930B-C662298DF780}"/>
              </a:ext>
            </a:extLst>
          </p:cNvPr>
          <p:cNvSpPr/>
          <p:nvPr/>
        </p:nvSpPr>
        <p:spPr>
          <a:xfrm>
            <a:off x="112336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4" name="Rectangle 33">
            <a:extLst>
              <a:ext uri="{FF2B5EF4-FFF2-40B4-BE49-F238E27FC236}">
                <a16:creationId xmlns:a16="http://schemas.microsoft.com/office/drawing/2014/main" id="{E5912724-F63E-40FC-861D-A5AAFF868E3B}"/>
              </a:ext>
            </a:extLst>
          </p:cNvPr>
          <p:cNvSpPr/>
          <p:nvPr/>
        </p:nvSpPr>
        <p:spPr>
          <a:xfrm>
            <a:off x="2093127"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N=16</a:t>
            </a:r>
          </a:p>
        </p:txBody>
      </p:sp>
      <p:sp>
        <p:nvSpPr>
          <p:cNvPr id="35" name="Rectangle 34">
            <a:extLst>
              <a:ext uri="{FF2B5EF4-FFF2-40B4-BE49-F238E27FC236}">
                <a16:creationId xmlns:a16="http://schemas.microsoft.com/office/drawing/2014/main" id="{06302523-0C8E-4412-89DB-319B49F735CA}"/>
              </a:ext>
            </a:extLst>
          </p:cNvPr>
          <p:cNvSpPr/>
          <p:nvPr/>
        </p:nvSpPr>
        <p:spPr>
          <a:xfrm>
            <a:off x="3102603"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N=12</a:t>
            </a:r>
          </a:p>
        </p:txBody>
      </p:sp>
      <p:sp>
        <p:nvSpPr>
          <p:cNvPr id="36" name="Rectangle 35">
            <a:extLst>
              <a:ext uri="{FF2B5EF4-FFF2-40B4-BE49-F238E27FC236}">
                <a16:creationId xmlns:a16="http://schemas.microsoft.com/office/drawing/2014/main" id="{C49A378D-43BE-4E85-AEF6-8234326E1604}"/>
              </a:ext>
            </a:extLst>
          </p:cNvPr>
          <p:cNvSpPr/>
          <p:nvPr/>
        </p:nvSpPr>
        <p:spPr>
          <a:xfrm>
            <a:off x="4051995" y="2598723"/>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7" name="Rectangle 36">
            <a:extLst>
              <a:ext uri="{FF2B5EF4-FFF2-40B4-BE49-F238E27FC236}">
                <a16:creationId xmlns:a16="http://schemas.microsoft.com/office/drawing/2014/main" id="{71CE6258-2EFC-4D6D-A22C-ECD47D245D98}"/>
              </a:ext>
            </a:extLst>
          </p:cNvPr>
          <p:cNvSpPr/>
          <p:nvPr/>
        </p:nvSpPr>
        <p:spPr>
          <a:xfrm>
            <a:off x="8107629"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N=9</a:t>
            </a:r>
          </a:p>
        </p:txBody>
      </p:sp>
      <p:sp>
        <p:nvSpPr>
          <p:cNvPr id="38" name="Rectangle 37">
            <a:extLst>
              <a:ext uri="{FF2B5EF4-FFF2-40B4-BE49-F238E27FC236}">
                <a16:creationId xmlns:a16="http://schemas.microsoft.com/office/drawing/2014/main" id="{3F5762BD-BD0D-4025-9E2F-92FFD223A55B}"/>
              </a:ext>
            </a:extLst>
          </p:cNvPr>
          <p:cNvSpPr/>
          <p:nvPr/>
        </p:nvSpPr>
        <p:spPr>
          <a:xfrm>
            <a:off x="9493031" y="2657914"/>
            <a:ext cx="898208" cy="584775"/>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Weights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Tw Cen Classified MT Std" panose="020B0502020104020603" pitchFamily="34" charset="0"/>
                <a:ea typeface="+mn-ea"/>
                <a:cs typeface="+mn-cs"/>
              </a:rPr>
              <a:t>N=3</a:t>
            </a:r>
          </a:p>
        </p:txBody>
      </p:sp>
      <p:sp>
        <p:nvSpPr>
          <p:cNvPr id="39" name="Rectangle 38">
            <a:extLst>
              <a:ext uri="{FF2B5EF4-FFF2-40B4-BE49-F238E27FC236}">
                <a16:creationId xmlns:a16="http://schemas.microsoft.com/office/drawing/2014/main" id="{03D8E004-1A67-45D3-B44E-40CEA402DDBD}"/>
              </a:ext>
            </a:extLst>
          </p:cNvPr>
          <p:cNvSpPr/>
          <p:nvPr/>
        </p:nvSpPr>
        <p:spPr>
          <a:xfrm>
            <a:off x="6467321" y="2277369"/>
            <a:ext cx="117431" cy="451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767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274E6C38-4E20-4AD8-9F08-19DE6BB626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D6F5D4-26C8-48C0-8437-3FF3D8FC2559}"/>
              </a:ext>
            </a:extLst>
          </p:cNvPr>
          <p:cNvSpPr/>
          <p:nvPr/>
        </p:nvSpPr>
        <p:spPr>
          <a:xfrm>
            <a:off x="0" y="-20353"/>
            <a:ext cx="3482043"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{Topology}</a:t>
            </a:r>
          </a:p>
        </p:txBody>
      </p:sp>
      <p:grpSp>
        <p:nvGrpSpPr>
          <p:cNvPr id="5" name="Group 4">
            <a:extLst>
              <a:ext uri="{FF2B5EF4-FFF2-40B4-BE49-F238E27FC236}">
                <a16:creationId xmlns:a16="http://schemas.microsoft.com/office/drawing/2014/main" id="{8F5F2E6A-F711-4954-8EF5-0B4088069303}"/>
              </a:ext>
            </a:extLst>
          </p:cNvPr>
          <p:cNvGrpSpPr/>
          <p:nvPr/>
        </p:nvGrpSpPr>
        <p:grpSpPr>
          <a:xfrm>
            <a:off x="7144056" y="252707"/>
            <a:ext cx="4057932" cy="5683558"/>
            <a:chOff x="6313393" y="1223460"/>
            <a:chExt cx="3844116" cy="5506448"/>
          </a:xfrm>
        </p:grpSpPr>
        <p:pic>
          <p:nvPicPr>
            <p:cNvPr id="6146" name="Picture 2">
              <a:extLst>
                <a:ext uri="{FF2B5EF4-FFF2-40B4-BE49-F238E27FC236}">
                  <a16:creationId xmlns:a16="http://schemas.microsoft.com/office/drawing/2014/main" id="{762DE280-5E5B-1148-BD72-9772C7E24B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71" b="3156"/>
            <a:stretch/>
          </p:blipFill>
          <p:spPr bwMode="auto">
            <a:xfrm>
              <a:off x="6313393" y="1403271"/>
              <a:ext cx="3844116" cy="53266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6122D6-30BA-4809-80D9-0C02D0FE4941}"/>
                </a:ext>
              </a:extLst>
            </p:cNvPr>
            <p:cNvSpPr/>
            <p:nvPr/>
          </p:nvSpPr>
          <p:spPr>
            <a:xfrm>
              <a:off x="7277100" y="1223460"/>
              <a:ext cx="2078567" cy="46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 name="Rectangle 1">
            <a:extLst>
              <a:ext uri="{FF2B5EF4-FFF2-40B4-BE49-F238E27FC236}">
                <a16:creationId xmlns:a16="http://schemas.microsoft.com/office/drawing/2014/main" id="{3D989FCE-853D-1F45-8146-7792E0681801}"/>
              </a:ext>
            </a:extLst>
          </p:cNvPr>
          <p:cNvSpPr/>
          <p:nvPr/>
        </p:nvSpPr>
        <p:spPr>
          <a:xfrm>
            <a:off x="7531958" y="6504328"/>
            <a:ext cx="2980169" cy="276999"/>
          </a:xfrm>
          <a:prstGeom prst="rect">
            <a:avLst/>
          </a:prstGeom>
          <a:solidFill>
            <a:schemeClr val="bg1">
              <a:lumMod val="95000"/>
            </a:schemeClr>
          </a:solidFill>
        </p:spPr>
        <p:txBody>
          <a:bodyPr wrap="square">
            <a:spAutoFit/>
          </a:bodyPr>
          <a:lstStyle/>
          <a:p>
            <a:r>
              <a:rPr lang="en-GB" sz="1200" dirty="0">
                <a:hlinkClick r:id="rId4"/>
              </a:rPr>
              <a:t>https://www.mdpi.com/2504-3900/47/1/9</a:t>
            </a:r>
            <a:endParaRPr lang="en-GB" sz="1200" dirty="0"/>
          </a:p>
        </p:txBody>
      </p:sp>
      <p:sp>
        <p:nvSpPr>
          <p:cNvPr id="13" name="TextBox 12">
            <a:extLst>
              <a:ext uri="{FF2B5EF4-FFF2-40B4-BE49-F238E27FC236}">
                <a16:creationId xmlns:a16="http://schemas.microsoft.com/office/drawing/2014/main" id="{541D0DB6-0299-4975-BFDE-C99CFB685156}"/>
              </a:ext>
            </a:extLst>
          </p:cNvPr>
          <p:cNvSpPr txBox="1"/>
          <p:nvPr/>
        </p:nvSpPr>
        <p:spPr>
          <a:xfrm>
            <a:off x="237293" y="1135526"/>
            <a:ext cx="5858707" cy="3970318"/>
          </a:xfrm>
          <a:prstGeom prst="rect">
            <a:avLst/>
          </a:prstGeom>
          <a:noFill/>
        </p:spPr>
        <p:txBody>
          <a:bodyPr wrap="square">
            <a:spAutoFit/>
          </a:bodyPr>
          <a:lstStyle/>
          <a:p>
            <a:r>
              <a:rPr lang="en-US" sz="2800" b="1" dirty="0">
                <a:solidFill>
                  <a:schemeClr val="accent1">
                    <a:lumMod val="50000"/>
                  </a:schemeClr>
                </a:solidFill>
              </a:rPr>
              <a:t>Topology of a neural network refers to the way  </a:t>
            </a:r>
          </a:p>
          <a:p>
            <a:r>
              <a:rPr lang="en-US" sz="2800" b="1" dirty="0">
                <a:solidFill>
                  <a:srgbClr val="FF0000"/>
                </a:solidFill>
              </a:rPr>
              <a:t>artificial neurons </a:t>
            </a:r>
            <a:r>
              <a:rPr lang="en-US" sz="2800" b="1" dirty="0">
                <a:solidFill>
                  <a:schemeClr val="accent1">
                    <a:lumMod val="50000"/>
                  </a:schemeClr>
                </a:solidFill>
              </a:rPr>
              <a:t>are connected to form a network.</a:t>
            </a:r>
          </a:p>
          <a:p>
            <a:endParaRPr lang="en-US" sz="2800" b="1" dirty="0">
              <a:solidFill>
                <a:schemeClr val="accent1">
                  <a:lumMod val="50000"/>
                </a:schemeClr>
              </a:solidFill>
            </a:endParaRPr>
          </a:p>
          <a:p>
            <a:r>
              <a:rPr lang="en-US" sz="2800" b="1" dirty="0">
                <a:solidFill>
                  <a:srgbClr val="C00000"/>
                </a:solidFill>
              </a:rPr>
              <a:t>Form follows function!</a:t>
            </a:r>
          </a:p>
          <a:p>
            <a:r>
              <a:rPr lang="en-US" sz="2800" b="1" dirty="0">
                <a:solidFill>
                  <a:schemeClr val="accent1">
                    <a:lumMod val="50000"/>
                  </a:schemeClr>
                </a:solidFill>
              </a:rPr>
              <a:t>The topology of a network determines the degree of </a:t>
            </a:r>
            <a:r>
              <a:rPr lang="en-US" sz="2800" b="1" dirty="0">
                <a:solidFill>
                  <a:srgbClr val="C00000"/>
                </a:solidFill>
              </a:rPr>
              <a:t>perplexity</a:t>
            </a:r>
            <a:r>
              <a:rPr lang="en-US" sz="2800" b="1" dirty="0">
                <a:solidFill>
                  <a:schemeClr val="accent1">
                    <a:lumMod val="50000"/>
                  </a:schemeClr>
                </a:solidFill>
              </a:rPr>
              <a:t> of the tasks it can perform. </a:t>
            </a:r>
            <a:endParaRPr lang="en-NL" sz="2800" b="1">
              <a:solidFill>
                <a:schemeClr val="accent1">
                  <a:lumMod val="50000"/>
                </a:schemeClr>
              </a:solidFill>
            </a:endParaRPr>
          </a:p>
        </p:txBody>
      </p:sp>
      <p:sp>
        <p:nvSpPr>
          <p:cNvPr id="16" name="TextBox 15">
            <a:extLst>
              <a:ext uri="{FF2B5EF4-FFF2-40B4-BE49-F238E27FC236}">
                <a16:creationId xmlns:a16="http://schemas.microsoft.com/office/drawing/2014/main" id="{58A36FCD-A16F-444A-8924-8DC7A79EDE51}"/>
              </a:ext>
            </a:extLst>
          </p:cNvPr>
          <p:cNvSpPr txBox="1"/>
          <p:nvPr/>
        </p:nvSpPr>
        <p:spPr>
          <a:xfrm>
            <a:off x="237293" y="5163400"/>
            <a:ext cx="6246634" cy="461665"/>
          </a:xfrm>
          <a:prstGeom prst="rect">
            <a:avLst/>
          </a:prstGeom>
          <a:solidFill>
            <a:schemeClr val="bg1">
              <a:lumMod val="95000"/>
            </a:schemeClr>
          </a:solidFill>
        </p:spPr>
        <p:txBody>
          <a:bodyPr wrap="square">
            <a:spAutoFit/>
          </a:bodyPr>
          <a:lstStyle/>
          <a:p>
            <a:r>
              <a:rPr lang="en-NL" sz="1200">
                <a:hlinkClick r:id="rId5"/>
              </a:rPr>
              <a:t>https://pub.towardsai.net/main-types-of-neural-networks-and-its-applications-tutorial-734480d7ec8e</a:t>
            </a:r>
            <a:endParaRPr lang="en-GB" sz="1200" dirty="0"/>
          </a:p>
        </p:txBody>
      </p:sp>
    </p:spTree>
    <p:extLst>
      <p:ext uri="{BB962C8B-B14F-4D97-AF65-F5344CB8AC3E}">
        <p14:creationId xmlns:p14="http://schemas.microsoft.com/office/powerpoint/2010/main" val="975362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79B3F8-29A5-E24E-A400-3846350FD17D}"/>
              </a:ext>
            </a:extLst>
          </p:cNvPr>
          <p:cNvGrpSpPr/>
          <p:nvPr/>
        </p:nvGrpSpPr>
        <p:grpSpPr>
          <a:xfrm>
            <a:off x="1195456" y="1533986"/>
            <a:ext cx="9481378" cy="4504589"/>
            <a:chOff x="952500" y="999481"/>
            <a:chExt cx="10287000" cy="5207000"/>
          </a:xfrm>
        </p:grpSpPr>
        <p:pic>
          <p:nvPicPr>
            <p:cNvPr id="2" name="Picture 1">
              <a:extLst>
                <a:ext uri="{FF2B5EF4-FFF2-40B4-BE49-F238E27FC236}">
                  <a16:creationId xmlns:a16="http://schemas.microsoft.com/office/drawing/2014/main" id="{778A67A9-A861-254F-8915-B01C817A5D42}"/>
                </a:ext>
              </a:extLst>
            </p:cNvPr>
            <p:cNvPicPr>
              <a:picLocks noChangeAspect="1"/>
            </p:cNvPicPr>
            <p:nvPr/>
          </p:nvPicPr>
          <p:blipFill>
            <a:blip r:embed="rId2"/>
            <a:stretch>
              <a:fillRect/>
            </a:stretch>
          </p:blipFill>
          <p:spPr>
            <a:xfrm>
              <a:off x="952500" y="999481"/>
              <a:ext cx="10287000" cy="5207000"/>
            </a:xfrm>
            <a:prstGeom prst="rect">
              <a:avLst/>
            </a:prstGeom>
          </p:spPr>
        </p:pic>
        <p:pic>
          <p:nvPicPr>
            <p:cNvPr id="5" name="Picture 4" descr="A close up of a sign&#10;&#10;Description automatically generated">
              <a:extLst>
                <a:ext uri="{FF2B5EF4-FFF2-40B4-BE49-F238E27FC236}">
                  <a16:creationId xmlns:a16="http://schemas.microsoft.com/office/drawing/2014/main" id="{E07CCA74-F0F4-1B45-A4EC-F28E656A3DCE}"/>
                </a:ext>
              </a:extLst>
            </p:cNvPr>
            <p:cNvPicPr>
              <a:picLocks noChangeAspect="1"/>
            </p:cNvPicPr>
            <p:nvPr/>
          </p:nvPicPr>
          <p:blipFill>
            <a:blip r:embed="rId3"/>
            <a:stretch>
              <a:fillRect/>
            </a:stretch>
          </p:blipFill>
          <p:spPr>
            <a:xfrm>
              <a:off x="8231071" y="1053138"/>
              <a:ext cx="811985" cy="983552"/>
            </a:xfrm>
            <a:prstGeom prst="rect">
              <a:avLst/>
            </a:prstGeom>
          </p:spPr>
        </p:pic>
      </p:grpSp>
      <p:pic>
        <p:nvPicPr>
          <p:cNvPr id="4" name="Picture 3">
            <a:extLst>
              <a:ext uri="{FF2B5EF4-FFF2-40B4-BE49-F238E27FC236}">
                <a16:creationId xmlns:a16="http://schemas.microsoft.com/office/drawing/2014/main" id="{9D9609BD-421F-A541-D169-0BFE3D9046ED}"/>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6" name="Rectangle 5">
            <a:extLst>
              <a:ext uri="{FF2B5EF4-FFF2-40B4-BE49-F238E27FC236}">
                <a16:creationId xmlns:a16="http://schemas.microsoft.com/office/drawing/2014/main" id="{DC107683-49F1-9039-927D-C52C74D25B8D}"/>
              </a:ext>
            </a:extLst>
          </p:cNvPr>
          <p:cNvSpPr/>
          <p:nvPr/>
        </p:nvSpPr>
        <p:spPr>
          <a:xfrm>
            <a:off x="563292" y="161859"/>
            <a:ext cx="9905012" cy="995209"/>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Bottum</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-UP: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Machinaal</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4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Leren</a:t>
            </a:r>
            <a:r>
              <a:rPr kumimoji="0" lang="en-US" sz="44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[ML]</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spTree>
    <p:extLst>
      <p:ext uri="{BB962C8B-B14F-4D97-AF65-F5344CB8AC3E}">
        <p14:creationId xmlns:p14="http://schemas.microsoft.com/office/powerpoint/2010/main" val="239448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EF4CD5-89F5-45A6-A318-3A995ECF67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2BA7AF1-F124-4F12-814E-0BFCD958EFBF}"/>
              </a:ext>
            </a:extLst>
          </p:cNvPr>
          <p:cNvSpPr/>
          <p:nvPr/>
        </p:nvSpPr>
        <p:spPr>
          <a:xfrm>
            <a:off x="0" y="2719"/>
            <a:ext cx="8624477" cy="1898084"/>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lang="en-US" sz="4400" kern="0" dirty="0" err="1">
                <a:solidFill>
                  <a:srgbClr val="C00000"/>
                </a:solidFill>
                <a:latin typeface="Tw Cen Classified MT Std" panose="020B0502020104020603" pitchFamily="34" charset="0"/>
                <a:cs typeface="Arial"/>
                <a:sym typeface="Arial"/>
                <a:rtl val="0"/>
              </a:rPr>
              <a:t>Backprogation</a:t>
            </a:r>
            <a:r>
              <a:rPr lang="en-US" sz="4400" kern="0" dirty="0">
                <a:solidFill>
                  <a:srgbClr val="C00000"/>
                </a:solidFill>
                <a:latin typeface="Tw Cen Classified MT Std" panose="020B0502020104020603" pitchFamily="34" charset="0"/>
                <a:cs typeface="Arial"/>
                <a:sym typeface="Arial"/>
                <a:rtl val="0"/>
              </a:rPr>
              <a:t> ML-Leer-regel </a:t>
            </a:r>
            <a:r>
              <a:rPr lang="en-US" sz="4400" kern="0" dirty="0" err="1">
                <a:solidFill>
                  <a:srgbClr val="C00000"/>
                </a:solidFill>
                <a:latin typeface="Tw Cen Classified MT Std" panose="020B0502020104020603" pitchFamily="34" charset="0"/>
                <a:cs typeface="Arial"/>
                <a:sym typeface="Arial"/>
                <a:rtl val="0"/>
              </a:rPr>
              <a:t>nodig</a:t>
            </a:r>
            <a:r>
              <a:rPr lang="en-US" sz="4400" kern="0" dirty="0">
                <a:solidFill>
                  <a:srgbClr val="C00000"/>
                </a:solidFill>
                <a:latin typeface="Tw Cen Classified MT Std" panose="020B0502020104020603" pitchFamily="34" charset="0"/>
                <a:cs typeface="Arial"/>
                <a:sym typeface="Arial"/>
                <a:rtl val="0"/>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4400" kern="0" dirty="0">
                <a:solidFill>
                  <a:srgbClr val="C00000"/>
                </a:solidFill>
                <a:latin typeface="Tw Cen Classified MT Std" panose="020B0502020104020603" pitchFamily="34" charset="0"/>
                <a:cs typeface="Arial"/>
                <a:sym typeface="Arial"/>
                <a:rtl val="0"/>
              </a:rPr>
              <a:t>om </a:t>
            </a:r>
            <a:r>
              <a:rPr lang="en-US" sz="4400" kern="0" dirty="0" err="1">
                <a:solidFill>
                  <a:srgbClr val="C00000"/>
                </a:solidFill>
                <a:latin typeface="Tw Cen Classified MT Std" panose="020B0502020104020603" pitchFamily="34" charset="0"/>
                <a:cs typeface="Arial"/>
                <a:sym typeface="Arial"/>
                <a:rtl val="0"/>
              </a:rPr>
              <a:t>een</a:t>
            </a:r>
            <a:r>
              <a:rPr lang="en-US" sz="4400" kern="0" dirty="0">
                <a:solidFill>
                  <a:srgbClr val="C00000"/>
                </a:solidFill>
                <a:latin typeface="Tw Cen Classified MT Std" panose="020B0502020104020603" pitchFamily="34" charset="0"/>
                <a:cs typeface="Arial"/>
                <a:sym typeface="Arial"/>
                <a:rtl val="0"/>
              </a:rPr>
              <a:t> NN </a:t>
            </a:r>
            <a:r>
              <a:rPr lang="en-US" sz="4400" kern="0" dirty="0" err="1">
                <a:solidFill>
                  <a:srgbClr val="C00000"/>
                </a:solidFill>
                <a:latin typeface="Tw Cen Classified MT Std" panose="020B0502020104020603" pitchFamily="34" charset="0"/>
                <a:cs typeface="Arial"/>
                <a:sym typeface="Arial"/>
                <a:rtl val="0"/>
              </a:rPr>
              <a:t>te</a:t>
            </a:r>
            <a:r>
              <a:rPr lang="en-US" sz="4400" kern="0" dirty="0">
                <a:solidFill>
                  <a:srgbClr val="C00000"/>
                </a:solidFill>
                <a:latin typeface="Tw Cen Classified MT Std" panose="020B0502020104020603" pitchFamily="34" charset="0"/>
                <a:cs typeface="Arial"/>
                <a:sym typeface="Arial"/>
                <a:rtl val="0"/>
              </a:rPr>
              <a:t> laten </a:t>
            </a:r>
            <a:r>
              <a:rPr lang="en-US" sz="4400" kern="0" dirty="0" err="1">
                <a:solidFill>
                  <a:srgbClr val="C00000"/>
                </a:solidFill>
                <a:latin typeface="Tw Cen Classified MT Std" panose="020B0502020104020603" pitchFamily="34" charset="0"/>
                <a:cs typeface="Arial"/>
                <a:sym typeface="Arial"/>
                <a:rtl val="0"/>
              </a:rPr>
              <a:t>leren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8" name="Picture 7">
            <a:extLst>
              <a:ext uri="{FF2B5EF4-FFF2-40B4-BE49-F238E27FC236}">
                <a16:creationId xmlns:a16="http://schemas.microsoft.com/office/drawing/2014/main" id="{D241B01F-1814-4FDC-A11C-BFE7F3705AC0}"/>
              </a:ext>
            </a:extLst>
          </p:cNvPr>
          <p:cNvPicPr>
            <a:picLocks noChangeAspect="1"/>
          </p:cNvPicPr>
          <p:nvPr/>
        </p:nvPicPr>
        <p:blipFill rotWithShape="1">
          <a:blip r:embed="rId3"/>
          <a:srcRect l="12006" t="3743" r="10048" b="14727"/>
          <a:stretch/>
        </p:blipFill>
        <p:spPr>
          <a:xfrm>
            <a:off x="6968622" y="4716746"/>
            <a:ext cx="4082651" cy="1840743"/>
          </a:xfrm>
          <a:prstGeom prst="rect">
            <a:avLst/>
          </a:prstGeom>
          <a:solidFill>
            <a:schemeClr val="bg1">
              <a:lumMod val="95000"/>
            </a:schemeClr>
          </a:solidFill>
        </p:spPr>
      </p:pic>
      <p:pic>
        <p:nvPicPr>
          <p:cNvPr id="9" name="Picture 8">
            <a:extLst>
              <a:ext uri="{FF2B5EF4-FFF2-40B4-BE49-F238E27FC236}">
                <a16:creationId xmlns:a16="http://schemas.microsoft.com/office/drawing/2014/main" id="{97CAE720-101A-42F1-BE54-155D75214698}"/>
              </a:ext>
            </a:extLst>
          </p:cNvPr>
          <p:cNvPicPr>
            <a:picLocks noChangeAspect="1"/>
          </p:cNvPicPr>
          <p:nvPr/>
        </p:nvPicPr>
        <p:blipFill>
          <a:blip r:embed="rId4"/>
          <a:stretch>
            <a:fillRect/>
          </a:stretch>
        </p:blipFill>
        <p:spPr>
          <a:xfrm>
            <a:off x="5913154" y="2208937"/>
            <a:ext cx="6193586" cy="2563814"/>
          </a:xfrm>
          <a:prstGeom prst="rect">
            <a:avLst/>
          </a:prstGeom>
        </p:spPr>
      </p:pic>
      <p:sp>
        <p:nvSpPr>
          <p:cNvPr id="10" name="Rectangle 9">
            <a:extLst>
              <a:ext uri="{FF2B5EF4-FFF2-40B4-BE49-F238E27FC236}">
                <a16:creationId xmlns:a16="http://schemas.microsoft.com/office/drawing/2014/main" id="{98037D7B-9301-4A10-B6C9-7CE9C8ED9A85}"/>
              </a:ext>
            </a:extLst>
          </p:cNvPr>
          <p:cNvSpPr/>
          <p:nvPr/>
        </p:nvSpPr>
        <p:spPr>
          <a:xfrm>
            <a:off x="6579704" y="1367365"/>
            <a:ext cx="4507948"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a:t>
            </a:r>
          </a:p>
        </p:txBody>
      </p:sp>
      <p:sp>
        <p:nvSpPr>
          <p:cNvPr id="4" name="Rectangle 3">
            <a:extLst>
              <a:ext uri="{FF2B5EF4-FFF2-40B4-BE49-F238E27FC236}">
                <a16:creationId xmlns:a16="http://schemas.microsoft.com/office/drawing/2014/main" id="{E91480DF-A5BB-41E4-BA28-6B0EBEA23E62}"/>
              </a:ext>
            </a:extLst>
          </p:cNvPr>
          <p:cNvSpPr/>
          <p:nvPr/>
        </p:nvSpPr>
        <p:spPr>
          <a:xfrm>
            <a:off x="7241452" y="2751496"/>
            <a:ext cx="568496" cy="1900017"/>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5D2A827-22B3-E3F5-04F6-CF49072314E2}"/>
              </a:ext>
            </a:extLst>
          </p:cNvPr>
          <p:cNvSpPr/>
          <p:nvPr/>
        </p:nvSpPr>
        <p:spPr>
          <a:xfrm>
            <a:off x="2191026" y="2435282"/>
            <a:ext cx="354686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Names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Tw Cen Classified MT Std" panose="020B0502020104020603" pitchFamily="34" charset="0"/>
                <a:ea typeface="+mn-ea"/>
                <a:cs typeface="+mn-cs"/>
              </a:rPr>
              <a:t>Artificial Neurons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{unit}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{perceptron}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sym typeface="Wingdings" panose="05000000000000000000" pitchFamily="2" charset="2"/>
              </a:rPr>
              <a:t>  </a:t>
            </a:r>
            <a:endPar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endParaRPr>
          </a:p>
        </p:txBody>
      </p:sp>
    </p:spTree>
    <p:extLst>
      <p:ext uri="{BB962C8B-B14F-4D97-AF65-F5344CB8AC3E}">
        <p14:creationId xmlns:p14="http://schemas.microsoft.com/office/powerpoint/2010/main" val="2051879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8132112-D702-B740-A97D-6E0B35D837B6}"/>
              </a:ext>
            </a:extLst>
          </p:cNvPr>
          <p:cNvPicPr>
            <a:picLocks noChangeAspect="1"/>
          </p:cNvPicPr>
          <p:nvPr/>
        </p:nvPicPr>
        <p:blipFill>
          <a:blip r:embed="rId3"/>
          <a:stretch>
            <a:fillRect/>
          </a:stretch>
        </p:blipFill>
        <p:spPr>
          <a:xfrm>
            <a:off x="11250211" y="131637"/>
            <a:ext cx="941789" cy="941789"/>
          </a:xfrm>
          <a:prstGeom prst="rect">
            <a:avLst/>
          </a:prstGeom>
        </p:spPr>
      </p:pic>
      <p:pic>
        <p:nvPicPr>
          <p:cNvPr id="5" name="Picture 4">
            <a:extLst>
              <a:ext uri="{FF2B5EF4-FFF2-40B4-BE49-F238E27FC236}">
                <a16:creationId xmlns:a16="http://schemas.microsoft.com/office/drawing/2014/main" id="{C81FFC4D-EC12-A045-A65A-70254568B217}"/>
              </a:ext>
            </a:extLst>
          </p:cNvPr>
          <p:cNvPicPr>
            <a:picLocks noChangeAspect="1"/>
          </p:cNvPicPr>
          <p:nvPr/>
        </p:nvPicPr>
        <p:blipFill>
          <a:blip r:embed="rId4"/>
          <a:stretch>
            <a:fillRect/>
          </a:stretch>
        </p:blipFill>
        <p:spPr>
          <a:xfrm>
            <a:off x="2099721" y="1418565"/>
            <a:ext cx="7865916" cy="5162008"/>
          </a:xfrm>
          <a:prstGeom prst="rect">
            <a:avLst/>
          </a:prstGeom>
        </p:spPr>
      </p:pic>
      <p:pic>
        <p:nvPicPr>
          <p:cNvPr id="6" name="Picture 5">
            <a:extLst>
              <a:ext uri="{FF2B5EF4-FFF2-40B4-BE49-F238E27FC236}">
                <a16:creationId xmlns:a16="http://schemas.microsoft.com/office/drawing/2014/main" id="{32A52E49-4651-A146-81C3-ABA420C3B4DD}"/>
              </a:ext>
            </a:extLst>
          </p:cNvPr>
          <p:cNvPicPr>
            <a:picLocks noChangeAspect="1"/>
          </p:cNvPicPr>
          <p:nvPr/>
        </p:nvPicPr>
        <p:blipFill rotWithShape="1">
          <a:blip r:embed="rId5"/>
          <a:srcRect t="10614"/>
          <a:stretch/>
        </p:blipFill>
        <p:spPr>
          <a:xfrm>
            <a:off x="1957535" y="2009974"/>
            <a:ext cx="1385761" cy="1286779"/>
          </a:xfrm>
          <a:prstGeom prst="rect">
            <a:avLst/>
          </a:prstGeom>
        </p:spPr>
      </p:pic>
      <p:pic>
        <p:nvPicPr>
          <p:cNvPr id="7" name="Picture 6">
            <a:extLst>
              <a:ext uri="{FF2B5EF4-FFF2-40B4-BE49-F238E27FC236}">
                <a16:creationId xmlns:a16="http://schemas.microsoft.com/office/drawing/2014/main" id="{DA0B05E8-6482-044B-8039-58F99FC65BDA}"/>
              </a:ext>
            </a:extLst>
          </p:cNvPr>
          <p:cNvPicPr>
            <a:picLocks noChangeAspect="1"/>
          </p:cNvPicPr>
          <p:nvPr/>
        </p:nvPicPr>
        <p:blipFill>
          <a:blip r:embed="rId6"/>
          <a:stretch>
            <a:fillRect/>
          </a:stretch>
        </p:blipFill>
        <p:spPr>
          <a:xfrm>
            <a:off x="1989286" y="4504400"/>
            <a:ext cx="1385761" cy="1404068"/>
          </a:xfrm>
          <a:prstGeom prst="rect">
            <a:avLst/>
          </a:prstGeom>
        </p:spPr>
      </p:pic>
      <p:pic>
        <p:nvPicPr>
          <p:cNvPr id="8" name="Picture 7">
            <a:extLst>
              <a:ext uri="{FF2B5EF4-FFF2-40B4-BE49-F238E27FC236}">
                <a16:creationId xmlns:a16="http://schemas.microsoft.com/office/drawing/2014/main" id="{31CAA4D6-E43B-404F-B4E8-A26A65B83852}"/>
              </a:ext>
            </a:extLst>
          </p:cNvPr>
          <p:cNvPicPr>
            <a:picLocks noChangeAspect="1"/>
          </p:cNvPicPr>
          <p:nvPr/>
        </p:nvPicPr>
        <p:blipFill>
          <a:blip r:embed="rId7"/>
          <a:stretch>
            <a:fillRect/>
          </a:stretch>
        </p:blipFill>
        <p:spPr>
          <a:xfrm>
            <a:off x="8615192" y="2346173"/>
            <a:ext cx="1030573" cy="614380"/>
          </a:xfrm>
          <a:prstGeom prst="rect">
            <a:avLst/>
          </a:prstGeom>
        </p:spPr>
      </p:pic>
      <p:sp>
        <p:nvSpPr>
          <p:cNvPr id="2" name="Rectangle 1">
            <a:extLst>
              <a:ext uri="{FF2B5EF4-FFF2-40B4-BE49-F238E27FC236}">
                <a16:creationId xmlns:a16="http://schemas.microsoft.com/office/drawing/2014/main" id="{3DCBB5E6-74BE-C0C7-24F2-8C4F163E37E9}"/>
              </a:ext>
            </a:extLst>
          </p:cNvPr>
          <p:cNvSpPr/>
          <p:nvPr/>
        </p:nvSpPr>
        <p:spPr>
          <a:xfrm>
            <a:off x="57029" y="-45677"/>
            <a:ext cx="10701969"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Trainen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err="1">
                <a:ln>
                  <a:noFill/>
                </a:ln>
                <a:effectLst/>
                <a:uLnTx/>
                <a:uFillTx/>
                <a:latin typeface="Tw Cen Classified MT Std" panose="020B0502020104020603" pitchFamily="34" charset="0"/>
                <a:ea typeface="+mn-ea"/>
                <a:cs typeface="Arial"/>
                <a:sym typeface="Arial"/>
                <a:rtl val="0"/>
              </a:rPr>
              <a:t>leren</a:t>
            </a:r>
            <a:r>
              <a:rPr kumimoji="0" lang="en-US" sz="5867" b="0" i="0" u="none" strike="noStrike" kern="0" cap="none" spc="0" normalizeH="0" baseline="0" noProof="0" dirty="0">
                <a:ln>
                  <a:noFill/>
                </a:ln>
                <a:effectLst/>
                <a:uLnTx/>
                <a:uFillTx/>
                <a:latin typeface="Tw Cen Classified MT Std" panose="020B0502020104020603" pitchFamily="34" charset="0"/>
                <a:ea typeface="+mn-ea"/>
                <a:cs typeface="Arial"/>
                <a:sym typeface="Arial"/>
                <a:rtl val="0"/>
              </a:rPr>
              <a:t>) </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versus </a:t>
            </a:r>
            <a:r>
              <a:rPr kumimoji="0" lang="en-US" sz="5867"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Testen</a:t>
            </a: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p>
        </p:txBody>
      </p:sp>
      <p:pic>
        <p:nvPicPr>
          <p:cNvPr id="3" name="Picture 2">
            <a:extLst>
              <a:ext uri="{FF2B5EF4-FFF2-40B4-BE49-F238E27FC236}">
                <a16:creationId xmlns:a16="http://schemas.microsoft.com/office/drawing/2014/main" id="{12E7E5AF-FDFE-904E-7992-71F69736A33B}"/>
              </a:ext>
            </a:extLst>
          </p:cNvPr>
          <p:cNvPicPr>
            <a:picLocks noChangeAspect="1"/>
          </p:cNvPicPr>
          <p:nvPr/>
        </p:nvPicPr>
        <p:blipFill>
          <a:blip r:embed="rId7"/>
          <a:stretch>
            <a:fillRect/>
          </a:stretch>
        </p:blipFill>
        <p:spPr>
          <a:xfrm>
            <a:off x="7692867" y="5082747"/>
            <a:ext cx="1030573" cy="614380"/>
          </a:xfrm>
          <a:prstGeom prst="rect">
            <a:avLst/>
          </a:prstGeom>
        </p:spPr>
      </p:pic>
      <p:sp>
        <p:nvSpPr>
          <p:cNvPr id="4" name="Rectangle 3">
            <a:extLst>
              <a:ext uri="{FF2B5EF4-FFF2-40B4-BE49-F238E27FC236}">
                <a16:creationId xmlns:a16="http://schemas.microsoft.com/office/drawing/2014/main" id="{49222115-9C36-3448-1C03-305ECD5B8D0B}"/>
              </a:ext>
            </a:extLst>
          </p:cNvPr>
          <p:cNvSpPr/>
          <p:nvPr/>
        </p:nvSpPr>
        <p:spPr>
          <a:xfrm>
            <a:off x="1850887" y="1076681"/>
            <a:ext cx="8278194"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Machinaal</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en-US"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Leren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[ML] == </a:t>
            </a:r>
            <a:r>
              <a:rPr kumimoji="0" lang="nl-NL" sz="3200" b="1" i="0" u="none" strike="noStrike" kern="1200" cap="none" spc="0" normalizeH="0" baseline="0" dirty="0">
                <a:ln>
                  <a:noFill/>
                </a:ln>
                <a:solidFill>
                  <a:srgbClr val="4472C4">
                    <a:lumMod val="50000"/>
                  </a:srgbClr>
                </a:solidFill>
                <a:effectLst/>
                <a:uLnTx/>
                <a:uFillTx/>
                <a:latin typeface="Tw Cen Classified MT Std" panose="020B0502020104020603" pitchFamily="34" charset="0"/>
                <a:ea typeface="+mn-ea"/>
                <a:cs typeface="+mn-cs"/>
              </a:rPr>
              <a:t>trainen</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van het NN </a:t>
            </a:r>
          </a:p>
        </p:txBody>
      </p:sp>
      <p:sp>
        <p:nvSpPr>
          <p:cNvPr id="11" name="Rectangle 10">
            <a:extLst>
              <a:ext uri="{FF2B5EF4-FFF2-40B4-BE49-F238E27FC236}">
                <a16:creationId xmlns:a16="http://schemas.microsoft.com/office/drawing/2014/main" id="{74761E67-9351-D134-EFB7-869A9D7D321D}"/>
              </a:ext>
            </a:extLst>
          </p:cNvPr>
          <p:cNvSpPr/>
          <p:nvPr/>
        </p:nvSpPr>
        <p:spPr>
          <a:xfrm>
            <a:off x="6032679" y="3621129"/>
            <a:ext cx="3071564" cy="1077218"/>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Testen </a:t>
            </a:r>
            <a:r>
              <a:rPr lang="nl-NL" sz="3200" b="1" dirty="0">
                <a:solidFill>
                  <a:srgbClr val="4472C4">
                    <a:lumMod val="50000"/>
                  </a:srgbClr>
                </a:solidFill>
                <a:latin typeface="Tw Cen Classified MT Std" panose="020B0502020104020603" pitchFamily="34" charset="0"/>
              </a:rPr>
              <a:t>g</a:t>
            </a:r>
            <a:r>
              <a:rPr kumimoji="0" lang="nl-NL" sz="3200" b="1" i="0" u="none" strike="noStrike" kern="1200" cap="none" spc="0" normalizeH="0" baseline="0" noProof="0" dirty="0" err="1">
                <a:ln>
                  <a:noFill/>
                </a:ln>
                <a:solidFill>
                  <a:srgbClr val="4472C4">
                    <a:lumMod val="50000"/>
                  </a:srgbClr>
                </a:solidFill>
                <a:effectLst/>
                <a:uLnTx/>
                <a:uFillTx/>
                <a:latin typeface="Tw Cen Classified MT Std" panose="020B0502020104020603" pitchFamily="34" charset="0"/>
                <a:ea typeface="+mn-ea"/>
                <a:cs typeface="+mn-cs"/>
              </a:rPr>
              <a:t>etraind</a:t>
            </a:r>
            <a:r>
              <a:rPr kumimoji="0" lang="nl-NL"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rgbClr val="4472C4">
                    <a:lumMod val="50000"/>
                  </a:srgbClr>
                </a:solidFill>
                <a:latin typeface="Tw Cen Classified MT Std" panose="020B0502020104020603" pitchFamily="34" charset="0"/>
              </a:rPr>
              <a:t>    </a:t>
            </a: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NN-MODEL</a:t>
            </a:r>
          </a:p>
        </p:txBody>
      </p:sp>
    </p:spTree>
    <p:extLst>
      <p:ext uri="{BB962C8B-B14F-4D97-AF65-F5344CB8AC3E}">
        <p14:creationId xmlns:p14="http://schemas.microsoft.com/office/powerpoint/2010/main" val="979045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1" y="5864745"/>
            <a:ext cx="939781" cy="939781"/>
          </a:xfrm>
          <a:prstGeom prst="rect">
            <a:avLst/>
          </a:prstGeom>
        </p:spPr>
      </p:pic>
      <p:pic>
        <p:nvPicPr>
          <p:cNvPr id="3" name="Picture 2">
            <a:extLst>
              <a:ext uri="{FF2B5EF4-FFF2-40B4-BE49-F238E27FC236}">
                <a16:creationId xmlns:a16="http://schemas.microsoft.com/office/drawing/2014/main" id="{5824895B-142F-9766-EFEB-3CC1BFDD9CCC}"/>
              </a:ext>
            </a:extLst>
          </p:cNvPr>
          <p:cNvPicPr>
            <a:picLocks noChangeAspect="1"/>
          </p:cNvPicPr>
          <p:nvPr/>
        </p:nvPicPr>
        <p:blipFill>
          <a:blip r:embed="rId3"/>
          <a:stretch>
            <a:fillRect/>
          </a:stretch>
        </p:blipFill>
        <p:spPr>
          <a:xfrm>
            <a:off x="5903492" y="160392"/>
            <a:ext cx="6122738" cy="6537215"/>
          </a:xfrm>
          <a:prstGeom prst="rect">
            <a:avLst/>
          </a:prstGeom>
        </p:spPr>
      </p:pic>
      <p:pic>
        <p:nvPicPr>
          <p:cNvPr id="6" name="Picture 5">
            <a:extLst>
              <a:ext uri="{FF2B5EF4-FFF2-40B4-BE49-F238E27FC236}">
                <a16:creationId xmlns:a16="http://schemas.microsoft.com/office/drawing/2014/main" id="{CB966731-BAC0-A114-6396-E765625DB528}"/>
              </a:ext>
            </a:extLst>
          </p:cNvPr>
          <p:cNvPicPr>
            <a:picLocks noChangeAspect="1"/>
          </p:cNvPicPr>
          <p:nvPr/>
        </p:nvPicPr>
        <p:blipFill>
          <a:blip r:embed="rId4"/>
          <a:stretch>
            <a:fillRect/>
          </a:stretch>
        </p:blipFill>
        <p:spPr>
          <a:xfrm>
            <a:off x="165768" y="160392"/>
            <a:ext cx="5130717" cy="1233780"/>
          </a:xfrm>
          <a:prstGeom prst="rect">
            <a:avLst/>
          </a:prstGeom>
        </p:spPr>
      </p:pic>
      <p:sp>
        <p:nvSpPr>
          <p:cNvPr id="7" name="Oval 6">
            <a:extLst>
              <a:ext uri="{FF2B5EF4-FFF2-40B4-BE49-F238E27FC236}">
                <a16:creationId xmlns:a16="http://schemas.microsoft.com/office/drawing/2014/main" id="{7615493E-BE4E-2887-7F9E-917464338E94}"/>
              </a:ext>
            </a:extLst>
          </p:cNvPr>
          <p:cNvSpPr/>
          <p:nvPr/>
        </p:nvSpPr>
        <p:spPr>
          <a:xfrm>
            <a:off x="10696396" y="566821"/>
            <a:ext cx="1083598" cy="780716"/>
          </a:xfrm>
          <a:prstGeom prst="ellipse">
            <a:avLst/>
          </a:prstGeom>
          <a:solidFill>
            <a:srgbClr val="FF0000">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9" name="Picture 8">
            <a:extLst>
              <a:ext uri="{FF2B5EF4-FFF2-40B4-BE49-F238E27FC236}">
                <a16:creationId xmlns:a16="http://schemas.microsoft.com/office/drawing/2014/main" id="{8C8F1C64-3413-B94E-0963-65C61036976E}"/>
              </a:ext>
            </a:extLst>
          </p:cNvPr>
          <p:cNvPicPr>
            <a:picLocks noChangeAspect="1"/>
          </p:cNvPicPr>
          <p:nvPr/>
        </p:nvPicPr>
        <p:blipFill>
          <a:blip r:embed="rId5"/>
          <a:stretch>
            <a:fillRect/>
          </a:stretch>
        </p:blipFill>
        <p:spPr>
          <a:xfrm>
            <a:off x="2341335" y="1578944"/>
            <a:ext cx="3232502" cy="5125548"/>
          </a:xfrm>
          <a:prstGeom prst="rect">
            <a:avLst/>
          </a:prstGeom>
        </p:spPr>
      </p:pic>
      <p:pic>
        <p:nvPicPr>
          <p:cNvPr id="5" name="Picture 4">
            <a:extLst>
              <a:ext uri="{FF2B5EF4-FFF2-40B4-BE49-F238E27FC236}">
                <a16:creationId xmlns:a16="http://schemas.microsoft.com/office/drawing/2014/main" id="{759E94F8-90BA-7092-9025-5D4158E1AB18}"/>
              </a:ext>
            </a:extLst>
          </p:cNvPr>
          <p:cNvPicPr>
            <a:picLocks noChangeAspect="1"/>
          </p:cNvPicPr>
          <p:nvPr/>
        </p:nvPicPr>
        <p:blipFill>
          <a:blip r:embed="rId6"/>
          <a:stretch>
            <a:fillRect/>
          </a:stretch>
        </p:blipFill>
        <p:spPr>
          <a:xfrm>
            <a:off x="384679" y="2014380"/>
            <a:ext cx="1627001" cy="1523558"/>
          </a:xfrm>
          <a:prstGeom prst="rect">
            <a:avLst/>
          </a:prstGeom>
        </p:spPr>
      </p:pic>
      <p:pic>
        <p:nvPicPr>
          <p:cNvPr id="8" name="Picture 7">
            <a:extLst>
              <a:ext uri="{FF2B5EF4-FFF2-40B4-BE49-F238E27FC236}">
                <a16:creationId xmlns:a16="http://schemas.microsoft.com/office/drawing/2014/main" id="{68C8DC9D-19F8-60F8-CF10-D35651AE2FC1}"/>
              </a:ext>
            </a:extLst>
          </p:cNvPr>
          <p:cNvPicPr>
            <a:picLocks noChangeAspect="1"/>
          </p:cNvPicPr>
          <p:nvPr/>
        </p:nvPicPr>
        <p:blipFill>
          <a:blip r:embed="rId7"/>
          <a:stretch>
            <a:fillRect/>
          </a:stretch>
        </p:blipFill>
        <p:spPr>
          <a:xfrm>
            <a:off x="6814073" y="3595605"/>
            <a:ext cx="3830614" cy="2739030"/>
          </a:xfrm>
          <a:prstGeom prst="rect">
            <a:avLst/>
          </a:prstGeom>
          <a:ln w="31750">
            <a:solidFill>
              <a:schemeClr val="accent1">
                <a:shade val="15000"/>
              </a:schemeClr>
            </a:solidFill>
          </a:ln>
        </p:spPr>
      </p:pic>
      <p:pic>
        <p:nvPicPr>
          <p:cNvPr id="1026" name="Picture 2" descr="QR Code Image">
            <a:extLst>
              <a:ext uri="{FF2B5EF4-FFF2-40B4-BE49-F238E27FC236}">
                <a16:creationId xmlns:a16="http://schemas.microsoft.com/office/drawing/2014/main" id="{1D32A2C7-2860-7351-BAAF-9F024849A3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56" y="3595605"/>
            <a:ext cx="1805283" cy="18052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091B97-03BA-F3A6-C5B6-F05B25F0D0B4}"/>
              </a:ext>
            </a:extLst>
          </p:cNvPr>
          <p:cNvSpPr txBox="1"/>
          <p:nvPr/>
        </p:nvSpPr>
        <p:spPr>
          <a:xfrm>
            <a:off x="300806" y="5328969"/>
            <a:ext cx="1888393" cy="461665"/>
          </a:xfrm>
          <a:prstGeom prst="rect">
            <a:avLst/>
          </a:prstGeom>
          <a:noFill/>
        </p:spPr>
        <p:txBody>
          <a:bodyPr wrap="square">
            <a:spAutoFit/>
          </a:bodyPr>
          <a:lstStyle/>
          <a:p>
            <a:r>
              <a:rPr lang="en-NL" sz="800" dirty="0">
                <a:hlinkClick r:id="rId9"/>
              </a:rPr>
              <a:t>https://www.itbrew.com/stories/2024/05/22/chatgpt-is-the-number-one-offender-in-shadow-it-report-finds</a:t>
            </a:r>
            <a:endParaRPr lang="en-GB" sz="800" dirty="0"/>
          </a:p>
        </p:txBody>
      </p:sp>
    </p:spTree>
    <p:extLst>
      <p:ext uri="{BB962C8B-B14F-4D97-AF65-F5344CB8AC3E}">
        <p14:creationId xmlns:p14="http://schemas.microsoft.com/office/powerpoint/2010/main" val="69139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12" name="Rectangle 11">
            <a:extLst>
              <a:ext uri="{FF2B5EF4-FFF2-40B4-BE49-F238E27FC236}">
                <a16:creationId xmlns:a16="http://schemas.microsoft.com/office/drawing/2014/main" id="{7BC51D39-9D72-4C3F-A754-588E0283E8C9}"/>
              </a:ext>
            </a:extLst>
          </p:cNvPr>
          <p:cNvSpPr/>
          <p:nvPr/>
        </p:nvSpPr>
        <p:spPr>
          <a:xfrm>
            <a:off x="132541" y="-2879"/>
            <a:ext cx="973696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{Modeling: human-in-the-loop}</a:t>
            </a:r>
          </a:p>
        </p:txBody>
      </p:sp>
      <p:pic>
        <p:nvPicPr>
          <p:cNvPr id="6" name="Picture 5">
            <a:extLst>
              <a:ext uri="{FF2B5EF4-FFF2-40B4-BE49-F238E27FC236}">
                <a16:creationId xmlns:a16="http://schemas.microsoft.com/office/drawing/2014/main" id="{10576623-8EC4-849E-4387-FC065E13A159}"/>
              </a:ext>
            </a:extLst>
          </p:cNvPr>
          <p:cNvPicPr>
            <a:picLocks noChangeAspect="1"/>
          </p:cNvPicPr>
          <p:nvPr/>
        </p:nvPicPr>
        <p:blipFill rotWithShape="1">
          <a:blip r:embed="rId4"/>
          <a:srcRect l="7544" t="11371" r="6714" b="6984"/>
          <a:stretch/>
        </p:blipFill>
        <p:spPr>
          <a:xfrm>
            <a:off x="3154438" y="1068761"/>
            <a:ext cx="6991047" cy="5217116"/>
          </a:xfrm>
          <a:prstGeom prst="rect">
            <a:avLst/>
          </a:prstGeom>
        </p:spPr>
      </p:pic>
      <p:pic>
        <p:nvPicPr>
          <p:cNvPr id="7" name="Picture 6">
            <a:extLst>
              <a:ext uri="{FF2B5EF4-FFF2-40B4-BE49-F238E27FC236}">
                <a16:creationId xmlns:a16="http://schemas.microsoft.com/office/drawing/2014/main" id="{55E441C1-21FA-13CC-FBDD-A8D0117CD6AC}"/>
              </a:ext>
            </a:extLst>
          </p:cNvPr>
          <p:cNvPicPr>
            <a:picLocks noChangeAspect="1"/>
          </p:cNvPicPr>
          <p:nvPr/>
        </p:nvPicPr>
        <p:blipFill>
          <a:blip r:embed="rId5"/>
          <a:stretch>
            <a:fillRect/>
          </a:stretch>
        </p:blipFill>
        <p:spPr>
          <a:xfrm>
            <a:off x="548853" y="1197020"/>
            <a:ext cx="1961150" cy="2950365"/>
          </a:xfrm>
          <a:prstGeom prst="rect">
            <a:avLst/>
          </a:prstGeom>
        </p:spPr>
      </p:pic>
    </p:spTree>
    <p:extLst>
      <p:ext uri="{BB962C8B-B14F-4D97-AF65-F5344CB8AC3E}">
        <p14:creationId xmlns:p14="http://schemas.microsoft.com/office/powerpoint/2010/main" val="121402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3F6FD8-E920-42C6-9A58-177589947E01}"/>
              </a:ext>
            </a:extLst>
          </p:cNvPr>
          <p:cNvPicPr>
            <a:picLocks noChangeAspect="1"/>
          </p:cNvPicPr>
          <p:nvPr/>
        </p:nvPicPr>
        <p:blipFill rotWithShape="1">
          <a:blip r:embed="rId4"/>
          <a:srcRect l="33692" t="9835" b="2435"/>
          <a:stretch/>
        </p:blipFill>
        <p:spPr>
          <a:xfrm>
            <a:off x="3730216" y="1629383"/>
            <a:ext cx="6907415" cy="4904539"/>
          </a:xfrm>
          <a:prstGeom prst="rect">
            <a:avLst/>
          </a:prstGeom>
        </p:spPr>
      </p:pic>
      <p:pic>
        <p:nvPicPr>
          <p:cNvPr id="8" name="Picture 7">
            <a:extLst>
              <a:ext uri="{FF2B5EF4-FFF2-40B4-BE49-F238E27FC236}">
                <a16:creationId xmlns:a16="http://schemas.microsoft.com/office/drawing/2014/main" id="{65FC8CB2-EEFF-4948-88DF-77657DA7DA3A}"/>
              </a:ext>
            </a:extLst>
          </p:cNvPr>
          <p:cNvPicPr>
            <a:picLocks noChangeAspect="1"/>
          </p:cNvPicPr>
          <p:nvPr/>
        </p:nvPicPr>
        <p:blipFill>
          <a:blip r:embed="rId5"/>
          <a:stretch>
            <a:fillRect/>
          </a:stretch>
        </p:blipFill>
        <p:spPr>
          <a:xfrm>
            <a:off x="292510" y="1629383"/>
            <a:ext cx="2776566" cy="4246923"/>
          </a:xfrm>
          <a:prstGeom prst="rect">
            <a:avLst/>
          </a:prstGeom>
        </p:spPr>
      </p:pic>
      <p:sp>
        <p:nvSpPr>
          <p:cNvPr id="9" name="Rectangle 8">
            <a:extLst>
              <a:ext uri="{FF2B5EF4-FFF2-40B4-BE49-F238E27FC236}">
                <a16:creationId xmlns:a16="http://schemas.microsoft.com/office/drawing/2014/main" id="{F1210E42-CCEF-4B64-9372-30AE273AC3C3}"/>
              </a:ext>
            </a:extLst>
          </p:cNvPr>
          <p:cNvSpPr/>
          <p:nvPr/>
        </p:nvSpPr>
        <p:spPr>
          <a:xfrm>
            <a:off x="30989" y="-3735"/>
            <a:ext cx="3778599"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{Top-down}</a:t>
            </a:r>
          </a:p>
        </p:txBody>
      </p:sp>
      <p:sp>
        <p:nvSpPr>
          <p:cNvPr id="10" name="object 11">
            <a:extLst>
              <a:ext uri="{FF2B5EF4-FFF2-40B4-BE49-F238E27FC236}">
                <a16:creationId xmlns:a16="http://schemas.microsoft.com/office/drawing/2014/main" id="{14D4EB77-9E52-4B14-A319-E30E59F9CA19}"/>
              </a:ext>
            </a:extLst>
          </p:cNvPr>
          <p:cNvSpPr txBox="1">
            <a:spLocks/>
          </p:cNvSpPr>
          <p:nvPr/>
        </p:nvSpPr>
        <p:spPr>
          <a:xfrm>
            <a:off x="3998336" y="248191"/>
            <a:ext cx="6602836"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Top-down Encoding Capacity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increases </a:t>
            </a:r>
            <a:r>
              <a:rPr lang="en-US" sz="3600" b="1" spc="-5">
                <a:solidFill>
                  <a:schemeClr val="accent1">
                    <a:lumMod val="50000"/>
                  </a:schemeClr>
                </a:solidFill>
                <a:latin typeface="Tw Cen Classified MT Std"/>
                <a:cs typeface="Baloo" panose="03080902040302020200" pitchFamily="66" charset="77"/>
              </a:rPr>
              <a:t>by adding </a:t>
            </a:r>
            <a:r>
              <a:rPr lang="en-US" sz="3600" b="1" spc="-5">
                <a:solidFill>
                  <a:srgbClr val="C00000"/>
                </a:solidFill>
                <a:latin typeface="Tw Cen Classified MT Std"/>
                <a:cs typeface="Baloo" panose="03080902040302020200" pitchFamily="66" charset="77"/>
              </a:rPr>
              <a:t>hidden layers</a:t>
            </a:r>
            <a:endParaRPr lang="en-US" sz="3600" b="1">
              <a:solidFill>
                <a:srgbClr val="C00000"/>
              </a:solidFill>
              <a:latin typeface="Tw Cen Classified MT Std"/>
              <a:cs typeface="Baloo" panose="03080902040302020200" pitchFamily="66" charset="77"/>
            </a:endParaRPr>
          </a:p>
        </p:txBody>
      </p:sp>
      <p:sp>
        <p:nvSpPr>
          <p:cNvPr id="3" name="TextBox 2">
            <a:extLst>
              <a:ext uri="{FF2B5EF4-FFF2-40B4-BE49-F238E27FC236}">
                <a16:creationId xmlns:a16="http://schemas.microsoft.com/office/drawing/2014/main" id="{B2B9704A-8FAC-5A7A-4206-92361A10CF88}"/>
              </a:ext>
            </a:extLst>
          </p:cNvPr>
          <p:cNvSpPr txBox="1"/>
          <p:nvPr/>
        </p:nvSpPr>
        <p:spPr>
          <a:xfrm>
            <a:off x="5958670" y="2755571"/>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Tree>
    <p:extLst>
      <p:ext uri="{BB962C8B-B14F-4D97-AF65-F5344CB8AC3E}">
        <p14:creationId xmlns:p14="http://schemas.microsoft.com/office/powerpoint/2010/main" val="2544793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l-engineers-ebook-ch2-knowledge-vs-size-graph">
            <a:extLst>
              <a:ext uri="{FF2B5EF4-FFF2-40B4-BE49-F238E27FC236}">
                <a16:creationId xmlns:a16="http://schemas.microsoft.com/office/drawing/2014/main" id="{3C5CFFE2-1B1B-4F96-A0B4-37D80CD9D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41"/>
          <a:stretch/>
        </p:blipFill>
        <p:spPr bwMode="auto">
          <a:xfrm>
            <a:off x="2867705" y="1685568"/>
            <a:ext cx="9019495" cy="5064855"/>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11">
            <a:extLst>
              <a:ext uri="{FF2B5EF4-FFF2-40B4-BE49-F238E27FC236}">
                <a16:creationId xmlns:a16="http://schemas.microsoft.com/office/drawing/2014/main" id="{A9CC7799-8AA0-488F-A600-403F44FAF576}"/>
              </a:ext>
            </a:extLst>
          </p:cNvPr>
          <p:cNvSpPr txBox="1">
            <a:spLocks/>
          </p:cNvSpPr>
          <p:nvPr/>
        </p:nvSpPr>
        <p:spPr>
          <a:xfrm>
            <a:off x="3870425" y="59512"/>
            <a:ext cx="6175870" cy="1120178"/>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dirty="0">
                <a:solidFill>
                  <a:schemeClr val="accent1">
                    <a:lumMod val="50000"/>
                  </a:schemeClr>
                </a:solidFill>
                <a:latin typeface="Tw Cen Classified MT Std"/>
                <a:cs typeface="Baloo" panose="03080902040302020200" pitchFamily="66" charset="77"/>
              </a:rPr>
              <a:t>Big-data is needed to avoid hand-crafted feature extraction</a:t>
            </a:r>
          </a:p>
        </p:txBody>
      </p:sp>
      <p:sp>
        <p:nvSpPr>
          <p:cNvPr id="10" name="Rectangle 9">
            <a:extLst>
              <a:ext uri="{FF2B5EF4-FFF2-40B4-BE49-F238E27FC236}">
                <a16:creationId xmlns:a16="http://schemas.microsoft.com/office/drawing/2014/main" id="{C25F79D5-BA84-4F3F-A133-3403352F0898}"/>
              </a:ext>
            </a:extLst>
          </p:cNvPr>
          <p:cNvSpPr/>
          <p:nvPr/>
        </p:nvSpPr>
        <p:spPr>
          <a:xfrm>
            <a:off x="0" y="0"/>
            <a:ext cx="3195105"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{Big-data}</a:t>
            </a:r>
          </a:p>
        </p:txBody>
      </p:sp>
      <p:sp>
        <p:nvSpPr>
          <p:cNvPr id="11" name="Oval 10">
            <a:extLst>
              <a:ext uri="{FF2B5EF4-FFF2-40B4-BE49-F238E27FC236}">
                <a16:creationId xmlns:a16="http://schemas.microsoft.com/office/drawing/2014/main" id="{DE054E16-B389-4A82-83FE-86892D2BD276}"/>
              </a:ext>
            </a:extLst>
          </p:cNvPr>
          <p:cNvSpPr/>
          <p:nvPr/>
        </p:nvSpPr>
        <p:spPr>
          <a:xfrm>
            <a:off x="2989297" y="1248091"/>
            <a:ext cx="5971061" cy="32545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extLst>
              <a:ext uri="{FF2B5EF4-FFF2-40B4-BE49-F238E27FC236}">
                <a16:creationId xmlns:a16="http://schemas.microsoft.com/office/drawing/2014/main" id="{E1959028-9955-4193-9215-A6876D324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83"/>
          <a:stretch/>
        </p:blipFill>
        <p:spPr bwMode="auto">
          <a:xfrm>
            <a:off x="5974828" y="1916599"/>
            <a:ext cx="1991427" cy="1082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72B0CA5-8571-4D04-9AC3-289E3DB71CEB}"/>
              </a:ext>
            </a:extLst>
          </p:cNvPr>
          <p:cNvPicPr>
            <a:picLocks noChangeAspect="1"/>
          </p:cNvPicPr>
          <p:nvPr/>
        </p:nvPicPr>
        <p:blipFill>
          <a:blip r:embed="rId4"/>
          <a:stretch>
            <a:fillRect/>
          </a:stretch>
        </p:blipFill>
        <p:spPr>
          <a:xfrm>
            <a:off x="304800" y="1916599"/>
            <a:ext cx="2360163" cy="3915209"/>
          </a:xfrm>
          <a:prstGeom prst="rect">
            <a:avLst/>
          </a:prstGeom>
        </p:spPr>
      </p:pic>
      <p:sp>
        <p:nvSpPr>
          <p:cNvPr id="14" name="TextBox 13">
            <a:extLst>
              <a:ext uri="{FF2B5EF4-FFF2-40B4-BE49-F238E27FC236}">
                <a16:creationId xmlns:a16="http://schemas.microsoft.com/office/drawing/2014/main" id="{2838C1FA-5DAA-40A0-AB82-7F28ACFB8FA4}"/>
              </a:ext>
            </a:extLst>
          </p:cNvPr>
          <p:cNvSpPr txBox="1"/>
          <p:nvPr/>
        </p:nvSpPr>
        <p:spPr>
          <a:xfrm>
            <a:off x="304800" y="5946079"/>
            <a:ext cx="2457959" cy="646331"/>
          </a:xfrm>
          <a:prstGeom prst="rect">
            <a:avLst/>
          </a:prstGeom>
          <a:solidFill>
            <a:schemeClr val="bg1">
              <a:lumMod val="85000"/>
            </a:schemeClr>
          </a:solidFill>
        </p:spPr>
        <p:txBody>
          <a:bodyPr wrap="square">
            <a:spAutoFit/>
          </a:bodyPr>
          <a:lstStyle/>
          <a:p>
            <a:r>
              <a:rPr lang="en-NL" sz="1200" dirty="0">
                <a:hlinkClick r:id="rId5"/>
              </a:rPr>
              <a:t>https://proceedings.neurips.cc/paper/2017/file/8a20a8621978632d76c43dfd28b67767-Paper.pdf</a:t>
            </a:r>
            <a:endParaRPr lang="en-GB" sz="1200" dirty="0"/>
          </a:p>
        </p:txBody>
      </p:sp>
    </p:spTree>
    <p:extLst>
      <p:ext uri="{BB962C8B-B14F-4D97-AF65-F5344CB8AC3E}">
        <p14:creationId xmlns:p14="http://schemas.microsoft.com/office/powerpoint/2010/main" val="137755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028" name="Picture 4" descr="Explanation of LLM">
            <a:extLst>
              <a:ext uri="{FF2B5EF4-FFF2-40B4-BE49-F238E27FC236}">
                <a16:creationId xmlns:a16="http://schemas.microsoft.com/office/drawing/2014/main" id="{46A026A5-F95C-C6D2-C284-21C927439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12" y="1429454"/>
            <a:ext cx="9221197" cy="51244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B7EDDB-651C-84F8-F75B-6178642BB994}"/>
              </a:ext>
            </a:extLst>
          </p:cNvPr>
          <p:cNvSpPr/>
          <p:nvPr/>
        </p:nvSpPr>
        <p:spPr>
          <a:xfrm>
            <a:off x="374257" y="75461"/>
            <a:ext cx="10259540" cy="995209"/>
          </a:xfrm>
          <a:prstGeom prst="rect">
            <a:avLst/>
          </a:prstGeom>
        </p:spPr>
        <p:txBody>
          <a:bodyPr wrap="non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867"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Diep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Neuraal</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kumimoji="0" lang="en-US" sz="4000" b="0" i="0" u="none" strike="noStrike" kern="0" cap="none" spc="0" normalizeH="0" baseline="0" noProof="0" dirty="0" err="1">
                <a:ln>
                  <a:noFill/>
                </a:ln>
                <a:solidFill>
                  <a:srgbClr val="C00000"/>
                </a:solidFill>
                <a:effectLst/>
                <a:uLnTx/>
                <a:uFillTx/>
                <a:latin typeface="Tw Cen Classified MT Std" panose="020B0502020104020603" pitchFamily="34" charset="0"/>
                <a:ea typeface="+mn-ea"/>
                <a:cs typeface="Arial"/>
                <a:sym typeface="Arial"/>
                <a:rtl val="0"/>
              </a:rPr>
              <a:t>Netwerk</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 </a:t>
            </a:r>
            <a:r>
              <a:rPr lang="en-US" sz="4000" kern="0" dirty="0">
                <a:solidFill>
                  <a:srgbClr val="C00000"/>
                </a:solidFill>
                <a:latin typeface="Tw Cen Classified MT Std" panose="020B0502020104020603" pitchFamily="34" charset="0"/>
                <a:cs typeface="Arial"/>
                <a:sym typeface="Arial"/>
                <a:rtl val="0"/>
              </a:rPr>
              <a:t>[</a:t>
            </a:r>
            <a:r>
              <a:rPr kumimoji="0" lang="en-US" sz="4000" b="0" i="0" u="none" strike="noStrike" kern="0" cap="none" spc="0" normalizeH="0" baseline="0" noProof="0" dirty="0">
                <a:ln>
                  <a:noFill/>
                </a:ln>
                <a:solidFill>
                  <a:srgbClr val="C00000"/>
                </a:solidFill>
                <a:effectLst/>
                <a:uLnTx/>
                <a:uFillTx/>
                <a:latin typeface="Tw Cen Classified MT Std" panose="020B0502020104020603" pitchFamily="34" charset="0"/>
                <a:ea typeface="+mn-ea"/>
                <a:cs typeface="Arial"/>
                <a:sym typeface="Arial"/>
                <a:rtl val="0"/>
              </a:rPr>
              <a:t>NN] </a:t>
            </a:r>
            <a:r>
              <a:rPr kumimoji="0" lang="nl-NL" sz="4000" b="0" i="0" u="none" strike="noStrike" kern="0" cap="none" spc="0" normalizeH="0" baseline="0" dirty="0">
                <a:ln>
                  <a:noFill/>
                </a:ln>
                <a:solidFill>
                  <a:srgbClr val="C00000"/>
                </a:solidFill>
                <a:effectLst/>
                <a:uLnTx/>
                <a:uFillTx/>
                <a:latin typeface="Tw Cen Classified MT Std" panose="020B0502020104020603" pitchFamily="34" charset="0"/>
                <a:ea typeface="+mn-ea"/>
                <a:cs typeface="Arial"/>
                <a:sym typeface="Arial"/>
                <a:rtl val="0"/>
              </a:rPr>
              <a:t>ontstaat “vanzelf”</a:t>
            </a:r>
            <a:r>
              <a:rPr kumimoji="0" lang="nl-NL" sz="5867" b="0" i="0" u="none" strike="noStrike" kern="0" cap="none" spc="0" normalizeH="0" baseline="0" dirty="0">
                <a:ln>
                  <a:noFill/>
                </a:ln>
                <a:solidFill>
                  <a:srgbClr val="C00000"/>
                </a:solidFill>
                <a:effectLst/>
                <a:uLnTx/>
                <a:uFillTx/>
                <a:latin typeface="Tw Cen Classified MT Std" panose="020B0502020104020603" pitchFamily="34" charset="0"/>
                <a:ea typeface="+mn-ea"/>
                <a:cs typeface="Arial"/>
                <a:sym typeface="Arial"/>
                <a:rtl val="0"/>
              </a:rPr>
              <a:t>}</a:t>
            </a:r>
          </a:p>
        </p:txBody>
      </p:sp>
      <p:sp>
        <p:nvSpPr>
          <p:cNvPr id="8" name="Rectangle 7">
            <a:extLst>
              <a:ext uri="{FF2B5EF4-FFF2-40B4-BE49-F238E27FC236}">
                <a16:creationId xmlns:a16="http://schemas.microsoft.com/office/drawing/2014/main" id="{13C6DA75-DFEF-8730-7BE4-9569AE44E7CE}"/>
              </a:ext>
            </a:extLst>
          </p:cNvPr>
          <p:cNvSpPr/>
          <p:nvPr/>
        </p:nvSpPr>
        <p:spPr>
          <a:xfrm>
            <a:off x="2727739" y="2119448"/>
            <a:ext cx="2590800" cy="584775"/>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lumMod val="50000"/>
                  </a:srgbClr>
                </a:solidFill>
                <a:effectLst/>
                <a:uLnTx/>
                <a:uFillTx/>
                <a:latin typeface="Tw Cen Classified MT Std" panose="020B0502020104020603" pitchFamily="34" charset="0"/>
                <a:ea typeface="+mn-ea"/>
                <a:cs typeface="+mn-cs"/>
              </a:rPr>
              <a:t> BLACK-BOX</a:t>
            </a:r>
          </a:p>
        </p:txBody>
      </p:sp>
    </p:spTree>
    <p:extLst>
      <p:ext uri="{BB962C8B-B14F-4D97-AF65-F5344CB8AC3E}">
        <p14:creationId xmlns:p14="http://schemas.microsoft.com/office/powerpoint/2010/main" val="3618468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2153543" y="1778102"/>
            <a:ext cx="7873965" cy="328178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527917" y="2083793"/>
            <a:ext cx="7292488" cy="2850833"/>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Het </a:t>
            </a:r>
            <a:r>
              <a:rPr lang="nl-NL" sz="4219" b="1" dirty="0">
                <a:latin typeface="Courier New"/>
                <a:cs typeface="Courier New"/>
              </a:rPr>
              <a:t>gebruik van </a:t>
            </a:r>
          </a:p>
          <a:p>
            <a:pPr marL="8929">
              <a:spcBef>
                <a:spcPts val="91"/>
              </a:spcBef>
            </a:pPr>
            <a:r>
              <a:rPr lang="nl-NL" sz="4219" b="1" dirty="0">
                <a:latin typeface="Courier New"/>
                <a:cs typeface="Courier New"/>
              </a:rPr>
              <a:t>publieke Grote Taal Modellen zoals ChatGPT </a:t>
            </a:r>
          </a:p>
          <a:p>
            <a:pPr marL="8929">
              <a:spcBef>
                <a:spcPts val="91"/>
              </a:spcBef>
            </a:pPr>
            <a:r>
              <a:rPr lang="en-GB" sz="4219" b="1" dirty="0">
                <a:latin typeface="Courier New"/>
                <a:cs typeface="Courier New"/>
              </a:rPr>
              <a:t>is </a:t>
            </a:r>
            <a:r>
              <a:rPr lang="nl-NL" sz="4219" b="1" dirty="0">
                <a:solidFill>
                  <a:srgbClr val="C00000"/>
                </a:solidFill>
                <a:latin typeface="Courier New"/>
                <a:cs typeface="Courier New"/>
              </a:rPr>
              <a:t>problematisch</a:t>
            </a:r>
            <a:r>
              <a:rPr lang="en-GB" sz="4219" b="1" dirty="0">
                <a:latin typeface="Courier New"/>
                <a:cs typeface="Courier New"/>
              </a:rPr>
              <a:t> </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73713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686977"/>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nl-NL" sz="3797" b="1" dirty="0">
                <a:solidFill>
                  <a:srgbClr val="FF0000"/>
                </a:solidFill>
                <a:latin typeface="Courier New"/>
                <a:cs typeface="Courier New"/>
              </a:rPr>
              <a:t>[GEN-AI]</a:t>
            </a:r>
            <a:endParaRPr lang="en-US" i="1" dirty="0">
              <a:solidFill>
                <a:srgbClr val="FF0000"/>
              </a:solidFill>
              <a:latin typeface="Courier New"/>
              <a:cs typeface="Courier New"/>
            </a:endParaRPr>
          </a:p>
          <a:p>
            <a:pPr>
              <a:lnSpc>
                <a:spcPct val="150000"/>
              </a:lnSpc>
            </a:pPr>
            <a:endParaRPr lang="nl-NL" sz="1969" dirty="0">
              <a:latin typeface="Courier New"/>
              <a:cs typeface="Courier New"/>
            </a:endParaRPr>
          </a:p>
          <a:p>
            <a:r>
              <a:rPr lang="nl-NL" sz="1969" b="1" i="1" dirty="0">
                <a:latin typeface="Courier New"/>
                <a:cs typeface="Courier New"/>
              </a:rPr>
              <a:t>Agenten gebaseerd op Neurale netwerk modellen ---door machinaal leren op basis van bestaande </a:t>
            </a:r>
            <a:r>
              <a:rPr lang="nl-NL" sz="1969" b="1" i="1" dirty="0">
                <a:solidFill>
                  <a:srgbClr val="C00000"/>
                </a:solidFill>
                <a:latin typeface="Courier New"/>
                <a:cs typeface="Courier New"/>
              </a:rPr>
              <a:t>multimodale content </a:t>
            </a:r>
          </a:p>
          <a:p>
            <a:r>
              <a:rPr lang="nl-NL" sz="1969" b="1" i="1" dirty="0">
                <a:solidFill>
                  <a:srgbClr val="C00000"/>
                </a:solidFill>
                <a:latin typeface="Courier New"/>
                <a:cs typeface="Courier New"/>
                <a:sym typeface="Wingdings" panose="05000000000000000000" pitchFamily="2" charset="2"/>
              </a:rPr>
              <a:t>=========&gt;</a:t>
            </a:r>
            <a:r>
              <a:rPr lang="nl-NL" sz="1969" b="1" i="1" dirty="0">
                <a:solidFill>
                  <a:srgbClr val="C00000"/>
                </a:solidFill>
                <a:latin typeface="Courier New"/>
                <a:cs typeface="Courier New"/>
              </a:rPr>
              <a:t>(trainen van het model)</a:t>
            </a:r>
          </a:p>
          <a:p>
            <a:r>
              <a:rPr lang="nl-NL" sz="1969" b="1" i="1" dirty="0">
                <a:latin typeface="Courier New"/>
                <a:cs typeface="Courier New"/>
              </a:rPr>
              <a:t>die instaat zijn nieuwe inhoud te creëren, </a:t>
            </a:r>
          </a:p>
          <a:p>
            <a:r>
              <a:rPr lang="nl-NL" sz="1969" b="1" i="1" dirty="0">
                <a:latin typeface="Courier New"/>
                <a:cs typeface="Courier New"/>
              </a:rPr>
              <a:t>zoals tekst, afbeeldingen, muziek en/of code.</a:t>
            </a:r>
            <a:r>
              <a:rPr lang="en-GB" sz="1969" b="1" i="1" dirty="0">
                <a:latin typeface="Courier New"/>
                <a:cs typeface="Courier New"/>
              </a:rPr>
              <a:t> </a:t>
            </a:r>
          </a:p>
          <a:p>
            <a:endParaRPr lang="en-GB" sz="1969" b="1" i="1" dirty="0">
              <a:latin typeface="Courier New"/>
              <a:cs typeface="Courier New"/>
            </a:endParaRPr>
          </a:p>
          <a:p>
            <a:r>
              <a:rPr lang="nl-NL" sz="1969" b="1" i="1" dirty="0">
                <a:latin typeface="Courier New"/>
                <a:cs typeface="Courier New"/>
              </a:rPr>
              <a:t>GEN-AI agenten zijn geen informatiedatabases of deterministische informatiezoeksystemen, maar voorspellingssystemen.</a:t>
            </a:r>
          </a:p>
          <a:p>
            <a:endParaRPr lang="nl-NL" sz="1969" b="1" i="1" dirty="0">
              <a:latin typeface="Courier New"/>
              <a:cs typeface="Courier New"/>
            </a:endParaRPr>
          </a:p>
          <a:p>
            <a:r>
              <a:rPr lang="nl-NL" sz="1969" b="1" i="1" dirty="0">
                <a:latin typeface="Courier New"/>
                <a:cs typeface="Courier New"/>
              </a:rPr>
              <a:t>GEN-AI maakt dus geen onderscheid tussen goed/fout of </a:t>
            </a:r>
            <a:r>
              <a:rPr lang="nl-NL" sz="1969" b="1" i="1" dirty="0">
                <a:solidFill>
                  <a:srgbClr val="C00000"/>
                </a:solidFill>
                <a:latin typeface="Courier New"/>
                <a:cs typeface="Courier New"/>
              </a:rPr>
              <a:t>waar/nietwaar</a:t>
            </a:r>
            <a:r>
              <a:rPr lang="nl-NL" sz="1969" b="1" i="1" dirty="0">
                <a:latin typeface="Courier New"/>
                <a:cs typeface="Courier New"/>
              </a:rPr>
              <a:t> maar produceert een uitkomst die met grote waarschijnlijkheid kan worden gerelateerd aan de geven input </a:t>
            </a:r>
            <a:r>
              <a:rPr lang="nl-NL" sz="1969" b="1" i="1" dirty="0">
                <a:solidFill>
                  <a:srgbClr val="FF0000"/>
                </a:solidFill>
                <a:latin typeface="Courier New"/>
                <a:cs typeface="Courier New"/>
              </a:rPr>
              <a:t>(prompt). </a:t>
            </a:r>
          </a:p>
        </p:txBody>
      </p:sp>
      <p:sp>
        <p:nvSpPr>
          <p:cNvPr id="3" name="TextBox 2">
            <a:extLst>
              <a:ext uri="{FF2B5EF4-FFF2-40B4-BE49-F238E27FC236}">
                <a16:creationId xmlns:a16="http://schemas.microsoft.com/office/drawing/2014/main" id="{0541A507-2CFE-DADA-0C8F-0896CA509224}"/>
              </a:ext>
            </a:extLst>
          </p:cNvPr>
          <p:cNvSpPr txBox="1"/>
          <p:nvPr/>
        </p:nvSpPr>
        <p:spPr>
          <a:xfrm>
            <a:off x="4428731" y="6293155"/>
            <a:ext cx="7591550"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508247" y="168369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139216" y="5959850"/>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590095" y="308662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2077150" y="309372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346722" y="232093"/>
            <a:ext cx="8481241"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43759" y="255359"/>
            <a:ext cx="8095325"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err="1">
                <a:solidFill>
                  <a:srgbClr val="FF0000"/>
                </a:solidFill>
                <a:latin typeface="Courier New"/>
                <a:cs typeface="Courier New"/>
              </a:rPr>
              <a:t>ChatBot</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948687" y="4438597"/>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pic>
        <p:nvPicPr>
          <p:cNvPr id="1026" name="Picture 2" descr="Agent Environment in AI">
            <a:extLst>
              <a:ext uri="{FF2B5EF4-FFF2-40B4-BE49-F238E27FC236}">
                <a16:creationId xmlns:a16="http://schemas.microsoft.com/office/drawing/2014/main" id="{36B89EF5-B199-FC68-CA0D-D33234FD4D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00" b="13036"/>
          <a:stretch/>
        </p:blipFill>
        <p:spPr bwMode="auto">
          <a:xfrm>
            <a:off x="7778721" y="2259083"/>
            <a:ext cx="3823184" cy="26921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C79B4F-4A48-60DF-33C5-A68C749F40D4}"/>
              </a:ext>
            </a:extLst>
          </p:cNvPr>
          <p:cNvSpPr/>
          <p:nvPr/>
        </p:nvSpPr>
        <p:spPr>
          <a:xfrm>
            <a:off x="6096000" y="3025527"/>
            <a:ext cx="1776256" cy="15731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942946D6-FAB0-6C7F-2C39-880EA9435E7D}"/>
              </a:ext>
            </a:extLst>
          </p:cNvPr>
          <p:cNvSpPr txBox="1"/>
          <p:nvPr/>
        </p:nvSpPr>
        <p:spPr>
          <a:xfrm>
            <a:off x="6121920" y="3289125"/>
            <a:ext cx="1750336" cy="830997"/>
          </a:xfrm>
          <a:prstGeom prst="rect">
            <a:avLst/>
          </a:prstGeom>
          <a:noFill/>
        </p:spPr>
        <p:txBody>
          <a:bodyPr wrap="square">
            <a:spAutoFit/>
          </a:bodyPr>
          <a:lstStyle/>
          <a:p>
            <a:r>
              <a:rPr lang="nl-NL" sz="2400" b="1" i="1" dirty="0">
                <a:latin typeface="Courier New"/>
                <a:cs typeface="Courier New"/>
              </a:rPr>
              <a:t>EXTERNAL </a:t>
            </a:r>
          </a:p>
          <a:p>
            <a:r>
              <a:rPr lang="nl-NL" sz="2400" b="1" i="1" dirty="0">
                <a:latin typeface="Courier New"/>
                <a:cs typeface="Courier New"/>
              </a:rPr>
              <a:t>INPUT</a:t>
            </a:r>
            <a:endParaRPr lang="en-US" sz="2400" dirty="0"/>
          </a:p>
        </p:txBody>
      </p:sp>
      <p:sp>
        <p:nvSpPr>
          <p:cNvPr id="13" name="Rectangle 12">
            <a:extLst>
              <a:ext uri="{FF2B5EF4-FFF2-40B4-BE49-F238E27FC236}">
                <a16:creationId xmlns:a16="http://schemas.microsoft.com/office/drawing/2014/main" id="{846A1B98-90AB-324D-BD10-7FF74E00C1D1}"/>
              </a:ext>
            </a:extLst>
          </p:cNvPr>
          <p:cNvSpPr/>
          <p:nvPr/>
        </p:nvSpPr>
        <p:spPr>
          <a:xfrm>
            <a:off x="5233571" y="1597040"/>
            <a:ext cx="45719" cy="42420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712760D8-F265-54D0-0938-EE28CE116AC1}"/>
              </a:ext>
            </a:extLst>
          </p:cNvPr>
          <p:cNvSpPr txBox="1"/>
          <p:nvPr/>
        </p:nvSpPr>
        <p:spPr>
          <a:xfrm>
            <a:off x="9325953" y="5023372"/>
            <a:ext cx="1428996" cy="707886"/>
          </a:xfrm>
          <a:prstGeom prst="rect">
            <a:avLst/>
          </a:prstGeom>
          <a:noFill/>
        </p:spPr>
        <p:txBody>
          <a:bodyPr wrap="square">
            <a:spAutoFit/>
          </a:bodyPr>
          <a:lstStyle/>
          <a:p>
            <a:r>
              <a:rPr lang="nl-NL" sz="2000" b="1" i="1" dirty="0">
                <a:latin typeface="Courier New"/>
                <a:cs typeface="Courier New"/>
              </a:rPr>
              <a:t>ROBOTIC</a:t>
            </a:r>
          </a:p>
          <a:p>
            <a:r>
              <a:rPr lang="nl-NL" sz="2000" b="1" i="1" dirty="0">
                <a:latin typeface="Courier New"/>
                <a:cs typeface="Courier New"/>
              </a:rPr>
              <a:t>AI-AGENT</a:t>
            </a:r>
            <a:endParaRPr lang="en-US" sz="2000" dirty="0"/>
          </a:p>
        </p:txBody>
      </p:sp>
    </p:spTree>
    <p:extLst>
      <p:ext uri="{BB962C8B-B14F-4D97-AF65-F5344CB8AC3E}">
        <p14:creationId xmlns:p14="http://schemas.microsoft.com/office/powerpoint/2010/main" val="2997912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895641" y="235042"/>
            <a:ext cx="9714933" cy="565405"/>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088746" y="280619"/>
            <a:ext cx="9521828" cy="523220"/>
          </a:xfrm>
          <a:prstGeom prst="rect">
            <a:avLst/>
          </a:prstGeom>
          <a:noFill/>
        </p:spPr>
        <p:txBody>
          <a:bodyPr wrap="square">
            <a:spAutoFit/>
          </a:bodyPr>
          <a:lstStyle/>
          <a:p>
            <a:r>
              <a:rPr lang="nl-NL" sz="2800" b="1" i="1" dirty="0">
                <a:latin typeface="Courier New"/>
                <a:cs typeface="Courier New"/>
              </a:rPr>
              <a:t>ChatGPT == 99% BLACKBOX + 1% </a:t>
            </a:r>
            <a:r>
              <a:rPr lang="nl-NL" sz="2800" b="1" i="1" dirty="0" err="1">
                <a:latin typeface="Courier New"/>
                <a:cs typeface="Courier New"/>
              </a:rPr>
              <a:t>user-interface</a:t>
            </a:r>
            <a:r>
              <a:rPr lang="nl-NL" sz="2800" b="1" i="1" dirty="0">
                <a:latin typeface="Courier New"/>
                <a:cs typeface="Courier New"/>
              </a:rPr>
              <a:t>  </a:t>
            </a:r>
            <a:endParaRPr lang="en-US" sz="2800" dirty="0"/>
          </a:p>
        </p:txBody>
      </p:sp>
      <p:sp>
        <p:nvSpPr>
          <p:cNvPr id="10" name="TextBox 9">
            <a:extLst>
              <a:ext uri="{FF2B5EF4-FFF2-40B4-BE49-F238E27FC236}">
                <a16:creationId xmlns:a16="http://schemas.microsoft.com/office/drawing/2014/main" id="{9992E05C-11D0-94E9-925F-97A03E2FAEBA}"/>
              </a:ext>
            </a:extLst>
          </p:cNvPr>
          <p:cNvSpPr txBox="1"/>
          <p:nvPr/>
        </p:nvSpPr>
        <p:spPr>
          <a:xfrm>
            <a:off x="3274425" y="6342863"/>
            <a:ext cx="8917575" cy="369332"/>
          </a:xfrm>
          <a:prstGeom prst="rect">
            <a:avLst/>
          </a:prstGeom>
          <a:noFill/>
        </p:spPr>
        <p:txBody>
          <a:bodyPr wrap="square">
            <a:spAutoFit/>
          </a:bodyPr>
          <a:lstStyle/>
          <a:p>
            <a:r>
              <a:rPr lang="en-NL" dirty="0">
                <a:hlinkClick r:id="rId4"/>
              </a:rPr>
              <a:t>https://blogs.novita.ai/exploring-architectural-structures-and-functional-capacities-of-llms/</a:t>
            </a:r>
            <a:endParaRPr lang="en-GB" dirty="0"/>
          </a:p>
        </p:txBody>
      </p:sp>
      <p:pic>
        <p:nvPicPr>
          <p:cNvPr id="3074" name="Picture 2">
            <a:extLst>
              <a:ext uri="{FF2B5EF4-FFF2-40B4-BE49-F238E27FC236}">
                <a16:creationId xmlns:a16="http://schemas.microsoft.com/office/drawing/2014/main" id="{A3059104-59CC-C6D7-63A2-0FE21617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207" y="1057873"/>
            <a:ext cx="9105443" cy="51322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04DD55-E07A-15F0-991C-403777CD87AF}"/>
              </a:ext>
            </a:extLst>
          </p:cNvPr>
          <p:cNvPicPr>
            <a:picLocks noChangeAspect="1"/>
          </p:cNvPicPr>
          <p:nvPr/>
        </p:nvPicPr>
        <p:blipFill>
          <a:blip r:embed="rId6"/>
          <a:stretch>
            <a:fillRect/>
          </a:stretch>
        </p:blipFill>
        <p:spPr>
          <a:xfrm>
            <a:off x="95142" y="2824684"/>
            <a:ext cx="2842568" cy="2758633"/>
          </a:xfrm>
          <a:prstGeom prst="rect">
            <a:avLst/>
          </a:prstGeom>
        </p:spPr>
      </p:pic>
      <p:sp>
        <p:nvSpPr>
          <p:cNvPr id="9" name="Rectangle: Rounded Corners 8">
            <a:extLst>
              <a:ext uri="{FF2B5EF4-FFF2-40B4-BE49-F238E27FC236}">
                <a16:creationId xmlns:a16="http://schemas.microsoft.com/office/drawing/2014/main" id="{4DC141A6-05A7-F220-85D2-5D13D4F0649D}"/>
              </a:ext>
            </a:extLst>
          </p:cNvPr>
          <p:cNvSpPr/>
          <p:nvPr/>
        </p:nvSpPr>
        <p:spPr>
          <a:xfrm>
            <a:off x="1487479" y="3787542"/>
            <a:ext cx="1305618" cy="72124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Rectangle: Rounded Corners 10">
            <a:extLst>
              <a:ext uri="{FF2B5EF4-FFF2-40B4-BE49-F238E27FC236}">
                <a16:creationId xmlns:a16="http://schemas.microsoft.com/office/drawing/2014/main" id="{606D1230-8E01-DB03-686E-C317BFF2BA0D}"/>
              </a:ext>
            </a:extLst>
          </p:cNvPr>
          <p:cNvSpPr/>
          <p:nvPr/>
        </p:nvSpPr>
        <p:spPr>
          <a:xfrm>
            <a:off x="181861" y="3749745"/>
            <a:ext cx="1305618" cy="1441685"/>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BE8644D9-2C47-84C2-E3E0-E0306F764D66}"/>
              </a:ext>
            </a:extLst>
          </p:cNvPr>
          <p:cNvSpPr txBox="1"/>
          <p:nvPr/>
        </p:nvSpPr>
        <p:spPr>
          <a:xfrm>
            <a:off x="270261" y="5472778"/>
            <a:ext cx="2450505" cy="584775"/>
          </a:xfrm>
          <a:prstGeom prst="rect">
            <a:avLst/>
          </a:prstGeom>
          <a:noFill/>
        </p:spPr>
        <p:txBody>
          <a:bodyPr wrap="square">
            <a:spAutoFit/>
          </a:bodyPr>
          <a:lstStyle/>
          <a:p>
            <a:r>
              <a:rPr lang="nl-NL" sz="3200" b="1" i="1" dirty="0">
                <a:latin typeface="Courier New"/>
                <a:cs typeface="Courier New"/>
              </a:rPr>
              <a:t>BLACK-BOX</a:t>
            </a:r>
            <a:endParaRPr lang="en-US" sz="3200" dirty="0"/>
          </a:p>
        </p:txBody>
      </p:sp>
      <p:sp>
        <p:nvSpPr>
          <p:cNvPr id="14" name="Rectangle: Rounded Corners 13">
            <a:extLst>
              <a:ext uri="{FF2B5EF4-FFF2-40B4-BE49-F238E27FC236}">
                <a16:creationId xmlns:a16="http://schemas.microsoft.com/office/drawing/2014/main" id="{445BA470-7790-2C2E-E37D-C5FB0078A544}"/>
              </a:ext>
            </a:extLst>
          </p:cNvPr>
          <p:cNvSpPr/>
          <p:nvPr/>
        </p:nvSpPr>
        <p:spPr>
          <a:xfrm>
            <a:off x="3024429" y="1127935"/>
            <a:ext cx="4952342" cy="4455381"/>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16299601-3119-F2D4-CC26-F10683E87608}"/>
              </a:ext>
            </a:extLst>
          </p:cNvPr>
          <p:cNvSpPr/>
          <p:nvPr/>
        </p:nvSpPr>
        <p:spPr>
          <a:xfrm>
            <a:off x="7976771" y="3429000"/>
            <a:ext cx="2239818" cy="2199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2026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671D12-D79F-514E-899E-008A4B26BA67}"/>
              </a:ext>
            </a:extLst>
          </p:cNvPr>
          <p:cNvPicPr>
            <a:picLocks noChangeAspect="1"/>
          </p:cNvPicPr>
          <p:nvPr/>
        </p:nvPicPr>
        <p:blipFill>
          <a:blip r:embed="rId3"/>
          <a:stretch>
            <a:fillRect/>
          </a:stretch>
        </p:blipFill>
        <p:spPr>
          <a:xfrm>
            <a:off x="10789920" y="97744"/>
            <a:ext cx="1276835" cy="1276835"/>
          </a:xfrm>
          <a:prstGeom prst="rect">
            <a:avLst/>
          </a:prstGeom>
        </p:spPr>
      </p:pic>
      <p:pic>
        <p:nvPicPr>
          <p:cNvPr id="2" name="Picture 1">
            <a:extLst>
              <a:ext uri="{FF2B5EF4-FFF2-40B4-BE49-F238E27FC236}">
                <a16:creationId xmlns:a16="http://schemas.microsoft.com/office/drawing/2014/main" id="{70FADBA3-6F59-0A49-9D3B-8F10E6ABD724}"/>
              </a:ext>
            </a:extLst>
          </p:cNvPr>
          <p:cNvPicPr>
            <a:picLocks noChangeAspect="1"/>
          </p:cNvPicPr>
          <p:nvPr/>
        </p:nvPicPr>
        <p:blipFill>
          <a:blip r:embed="rId4"/>
          <a:stretch>
            <a:fillRect/>
          </a:stretch>
        </p:blipFill>
        <p:spPr>
          <a:xfrm>
            <a:off x="3031599" y="1990418"/>
            <a:ext cx="7468871" cy="4608348"/>
          </a:xfrm>
          <a:prstGeom prst="rect">
            <a:avLst/>
          </a:prstGeom>
        </p:spPr>
      </p:pic>
      <p:pic>
        <p:nvPicPr>
          <p:cNvPr id="3" name="Picture 2">
            <a:extLst>
              <a:ext uri="{FF2B5EF4-FFF2-40B4-BE49-F238E27FC236}">
                <a16:creationId xmlns:a16="http://schemas.microsoft.com/office/drawing/2014/main" id="{1992D279-4000-2F4E-80E3-FC7D7D5F0BBE}"/>
              </a:ext>
            </a:extLst>
          </p:cNvPr>
          <p:cNvPicPr>
            <a:picLocks noChangeAspect="1"/>
          </p:cNvPicPr>
          <p:nvPr/>
        </p:nvPicPr>
        <p:blipFill>
          <a:blip r:embed="rId5"/>
          <a:stretch>
            <a:fillRect/>
          </a:stretch>
        </p:blipFill>
        <p:spPr>
          <a:xfrm>
            <a:off x="557803" y="4569580"/>
            <a:ext cx="1432349" cy="1830224"/>
          </a:xfrm>
          <a:prstGeom prst="rect">
            <a:avLst/>
          </a:prstGeom>
        </p:spPr>
      </p:pic>
      <p:sp>
        <p:nvSpPr>
          <p:cNvPr id="9" name="object 2">
            <a:extLst>
              <a:ext uri="{FF2B5EF4-FFF2-40B4-BE49-F238E27FC236}">
                <a16:creationId xmlns:a16="http://schemas.microsoft.com/office/drawing/2014/main" id="{41F246AF-8901-4EE7-880E-27A4B046E6BD}"/>
              </a:ext>
            </a:extLst>
          </p:cNvPr>
          <p:cNvSpPr txBox="1">
            <a:spLocks/>
          </p:cNvSpPr>
          <p:nvPr/>
        </p:nvSpPr>
        <p:spPr>
          <a:xfrm>
            <a:off x="2241219" y="1117699"/>
            <a:ext cx="8385611" cy="750229"/>
          </a:xfrm>
          <a:prstGeom prst="rect">
            <a:avLst/>
          </a:prstGeom>
        </p:spPr>
        <p:txBody>
          <a:bodyPr vert="horz" wrap="square" lIns="0" tIns="11516" rIns="0" bIns="0" rtlCol="0" anchor="b" anchorCtr="0">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11516">
              <a:spcBef>
                <a:spcPts val="91"/>
              </a:spcBef>
            </a:pPr>
            <a:r>
              <a:rPr lang="en-GB" sz="5333" b="1" spc="-4" dirty="0">
                <a:solidFill>
                  <a:schemeClr val="accent1">
                    <a:lumMod val="50000"/>
                  </a:schemeClr>
                </a:solidFill>
              </a:rPr>
              <a:t>Big-Data is  Inherently </a:t>
            </a:r>
            <a:r>
              <a:rPr lang="en-GB" sz="5333" b="1" spc="-4" dirty="0">
                <a:solidFill>
                  <a:srgbClr val="C00000"/>
                </a:solidFill>
              </a:rPr>
              <a:t>Skewed</a:t>
            </a:r>
            <a:r>
              <a:rPr lang="en-GB" sz="5333" b="1" spc="-4" dirty="0">
                <a:solidFill>
                  <a:schemeClr val="accent1">
                    <a:lumMod val="50000"/>
                  </a:schemeClr>
                </a:solidFill>
              </a:rPr>
              <a:t> </a:t>
            </a:r>
            <a:endParaRPr lang="en-GB" sz="5333" b="1" spc="-4" dirty="0"/>
          </a:p>
        </p:txBody>
      </p:sp>
      <p:sp>
        <p:nvSpPr>
          <p:cNvPr id="10" name="Rectangle 9">
            <a:extLst>
              <a:ext uri="{FF2B5EF4-FFF2-40B4-BE49-F238E27FC236}">
                <a16:creationId xmlns:a16="http://schemas.microsoft.com/office/drawing/2014/main" id="{E13F1685-64BC-4410-90E3-1029CE263A19}"/>
              </a:ext>
            </a:extLst>
          </p:cNvPr>
          <p:cNvSpPr/>
          <p:nvPr/>
        </p:nvSpPr>
        <p:spPr>
          <a:xfrm>
            <a:off x="0" y="0"/>
            <a:ext cx="6295313"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{Skewed Data-SETS}</a:t>
            </a:r>
          </a:p>
        </p:txBody>
      </p:sp>
    </p:spTree>
    <p:extLst>
      <p:ext uri="{BB962C8B-B14F-4D97-AF65-F5344CB8AC3E}">
        <p14:creationId xmlns:p14="http://schemas.microsoft.com/office/powerpoint/2010/main" val="3376436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4DB4A-4F45-4A11-B3AC-0444DE97CCF4}"/>
              </a:ext>
            </a:extLst>
          </p:cNvPr>
          <p:cNvPicPr>
            <a:picLocks noChangeAspect="1"/>
          </p:cNvPicPr>
          <p:nvPr/>
        </p:nvPicPr>
        <p:blipFill>
          <a:blip r:embed="rId2"/>
          <a:stretch>
            <a:fillRect/>
          </a:stretch>
        </p:blipFill>
        <p:spPr>
          <a:xfrm>
            <a:off x="1817895" y="1882283"/>
            <a:ext cx="4040712" cy="4604800"/>
          </a:xfrm>
          <a:prstGeom prst="rect">
            <a:avLst/>
          </a:prstGeom>
        </p:spPr>
      </p:pic>
      <p:pic>
        <p:nvPicPr>
          <p:cNvPr id="4" name="Picture 3">
            <a:extLst>
              <a:ext uri="{FF2B5EF4-FFF2-40B4-BE49-F238E27FC236}">
                <a16:creationId xmlns:a16="http://schemas.microsoft.com/office/drawing/2014/main" id="{4C80EA91-6919-4295-90DE-B3C9F9972280}"/>
              </a:ext>
            </a:extLst>
          </p:cNvPr>
          <p:cNvPicPr>
            <a:picLocks noChangeAspect="1"/>
          </p:cNvPicPr>
          <p:nvPr/>
        </p:nvPicPr>
        <p:blipFill>
          <a:blip r:embed="rId3"/>
          <a:stretch>
            <a:fillRect/>
          </a:stretch>
        </p:blipFill>
        <p:spPr>
          <a:xfrm>
            <a:off x="6343240" y="1882283"/>
            <a:ext cx="3538855" cy="4604800"/>
          </a:xfrm>
          <a:prstGeom prst="rect">
            <a:avLst/>
          </a:prstGeom>
        </p:spPr>
      </p:pic>
      <p:sp>
        <p:nvSpPr>
          <p:cNvPr id="2" name="Oval 1">
            <a:extLst>
              <a:ext uri="{FF2B5EF4-FFF2-40B4-BE49-F238E27FC236}">
                <a16:creationId xmlns:a16="http://schemas.microsoft.com/office/drawing/2014/main" id="{1B1BFC83-E51C-4DA1-873C-9DC84B17721E}"/>
              </a:ext>
            </a:extLst>
          </p:cNvPr>
          <p:cNvSpPr/>
          <p:nvPr/>
        </p:nvSpPr>
        <p:spPr>
          <a:xfrm>
            <a:off x="1727158" y="4300854"/>
            <a:ext cx="1790876" cy="798896"/>
          </a:xfrm>
          <a:prstGeom prst="ellipse">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bject 11">
            <a:extLst>
              <a:ext uri="{FF2B5EF4-FFF2-40B4-BE49-F238E27FC236}">
                <a16:creationId xmlns:a16="http://schemas.microsoft.com/office/drawing/2014/main" id="{E37F1DE3-8610-46E6-A888-BFA50858938D}"/>
              </a:ext>
            </a:extLst>
          </p:cNvPr>
          <p:cNvSpPr txBox="1">
            <a:spLocks/>
          </p:cNvSpPr>
          <p:nvPr/>
        </p:nvSpPr>
        <p:spPr>
          <a:xfrm>
            <a:off x="4552167" y="263563"/>
            <a:ext cx="6513539" cy="1133002"/>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causes </a:t>
            </a:r>
          </a:p>
          <a:p>
            <a:pPr marL="12700" algn="l">
              <a:lnSpc>
                <a:spcPct val="100000"/>
              </a:lnSpc>
              <a:spcBef>
                <a:spcPts val="95"/>
              </a:spcBef>
            </a:pPr>
            <a:r>
              <a:rPr lang="en-US" sz="3600" b="1" spc="-5">
                <a:solidFill>
                  <a:srgbClr val="C00000"/>
                </a:solidFill>
                <a:latin typeface="Tw Cen Classified MT Std"/>
                <a:cs typeface="Baloo" panose="03080902040302020200" pitchFamily="66" charset="77"/>
              </a:rPr>
              <a:t>racial &amp; gender  disparities</a:t>
            </a:r>
          </a:p>
        </p:txBody>
      </p:sp>
      <p:sp>
        <p:nvSpPr>
          <p:cNvPr id="7" name="Rectangle 6">
            <a:extLst>
              <a:ext uri="{FF2B5EF4-FFF2-40B4-BE49-F238E27FC236}">
                <a16:creationId xmlns:a16="http://schemas.microsoft.com/office/drawing/2014/main" id="{1DDA896A-634F-4191-9956-98E51EAFDBF5}"/>
              </a:ext>
            </a:extLst>
          </p:cNvPr>
          <p:cNvSpPr/>
          <p:nvPr/>
        </p:nvSpPr>
        <p:spPr>
          <a:xfrm>
            <a:off x="0" y="-2655"/>
            <a:ext cx="3877985"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{Disparities}</a:t>
            </a:r>
          </a:p>
        </p:txBody>
      </p:sp>
    </p:spTree>
    <p:extLst>
      <p:ext uri="{BB962C8B-B14F-4D97-AF65-F5344CB8AC3E}">
        <p14:creationId xmlns:p14="http://schemas.microsoft.com/office/powerpoint/2010/main" val="30925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grpSp>
        <p:nvGrpSpPr>
          <p:cNvPr id="2" name="object 4">
            <a:extLst>
              <a:ext uri="{FF2B5EF4-FFF2-40B4-BE49-F238E27FC236}">
                <a16:creationId xmlns:a16="http://schemas.microsoft.com/office/drawing/2014/main" id="{AD084C32-FA10-7970-448C-5787A59A94BE}"/>
              </a:ext>
            </a:extLst>
          </p:cNvPr>
          <p:cNvGrpSpPr/>
          <p:nvPr/>
        </p:nvGrpSpPr>
        <p:grpSpPr>
          <a:xfrm>
            <a:off x="371949" y="579051"/>
            <a:ext cx="9081057" cy="546486"/>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568987" y="602317"/>
            <a:ext cx="8833570" cy="523220"/>
          </a:xfrm>
          <a:prstGeom prst="rect">
            <a:avLst/>
          </a:prstGeom>
          <a:noFill/>
        </p:spPr>
        <p:txBody>
          <a:bodyPr wrap="square">
            <a:spAutoFit/>
          </a:bodyPr>
          <a:lstStyle/>
          <a:p>
            <a:r>
              <a:rPr lang="nl-NL" sz="2800" b="1" i="1" dirty="0">
                <a:latin typeface="Courier New"/>
                <a:cs typeface="Courier New"/>
              </a:rPr>
              <a:t>Wat is schaduw-ICT </a:t>
            </a:r>
            <a:r>
              <a:rPr lang="nl-NL" sz="2800" b="1" i="1" dirty="0">
                <a:solidFill>
                  <a:srgbClr val="C00000"/>
                </a:solidFill>
                <a:latin typeface="Courier New"/>
                <a:cs typeface="Courier New"/>
              </a:rPr>
              <a:t>[</a:t>
            </a:r>
            <a:r>
              <a:rPr lang="nl-NL" sz="2800" b="1" i="1" dirty="0" err="1">
                <a:solidFill>
                  <a:srgbClr val="C00000"/>
                </a:solidFill>
                <a:latin typeface="Courier New"/>
                <a:cs typeface="Courier New"/>
              </a:rPr>
              <a:t>shadow</a:t>
            </a:r>
            <a:r>
              <a:rPr lang="nl-NL" sz="2800" b="1" i="1" dirty="0">
                <a:solidFill>
                  <a:srgbClr val="C00000"/>
                </a:solidFill>
                <a:latin typeface="Courier New"/>
                <a:cs typeface="Courier New"/>
              </a:rPr>
              <a:t> IT / gray IT]</a:t>
            </a:r>
          </a:p>
        </p:txBody>
      </p:sp>
      <p:sp>
        <p:nvSpPr>
          <p:cNvPr id="15" name="TextBox 14">
            <a:extLst>
              <a:ext uri="{FF2B5EF4-FFF2-40B4-BE49-F238E27FC236}">
                <a16:creationId xmlns:a16="http://schemas.microsoft.com/office/drawing/2014/main" id="{B6748C60-B5A6-CB66-A5EB-A9B0C2E00E59}"/>
              </a:ext>
            </a:extLst>
          </p:cNvPr>
          <p:cNvSpPr txBox="1"/>
          <p:nvPr/>
        </p:nvSpPr>
        <p:spPr>
          <a:xfrm>
            <a:off x="309005" y="1778615"/>
            <a:ext cx="9894439" cy="4154984"/>
          </a:xfrm>
          <a:prstGeom prst="rect">
            <a:avLst/>
          </a:prstGeom>
          <a:noFill/>
        </p:spPr>
        <p:txBody>
          <a:bodyPr wrap="square">
            <a:spAutoFit/>
          </a:bodyPr>
          <a:lstStyle/>
          <a:p>
            <a:r>
              <a:rPr lang="nl-NL" sz="2400" b="0" i="0" dirty="0">
                <a:solidFill>
                  <a:srgbClr val="676767"/>
                </a:solidFill>
                <a:effectLst/>
                <a:latin typeface="Source Sans Pro" panose="020B0503030403020204" pitchFamily="34" charset="0"/>
              </a:rPr>
              <a:t>Schaduw-ICT omvat ongeautoriseerde </a:t>
            </a:r>
            <a:r>
              <a:rPr lang="nl-NL" sz="2400" b="0" i="1" dirty="0">
                <a:solidFill>
                  <a:srgbClr val="676767"/>
                </a:solidFill>
                <a:effectLst/>
                <a:latin typeface="Source Sans Pro" panose="020B0503030403020204" pitchFamily="34" charset="0"/>
              </a:rPr>
              <a:t>hardware, software of diensten die voor “zakelijke” </a:t>
            </a:r>
            <a:r>
              <a:rPr lang="nl-NL" sz="2400" i="1" dirty="0">
                <a:solidFill>
                  <a:srgbClr val="676767"/>
                </a:solidFill>
                <a:latin typeface="Source Sans Pro" panose="020B0503030403020204" pitchFamily="34" charset="0"/>
              </a:rPr>
              <a:t>doeleinde </a:t>
            </a:r>
            <a:r>
              <a:rPr lang="nl-NL" sz="2400" i="1" dirty="0">
                <a:solidFill>
                  <a:srgbClr val="C00000"/>
                </a:solidFill>
                <a:latin typeface="Source Sans Pro" panose="020B0503030403020204" pitchFamily="34" charset="0"/>
              </a:rPr>
              <a:t>(onderwijs en/of onderzoek)   </a:t>
            </a:r>
            <a:r>
              <a:rPr lang="nl-NL" sz="2400" b="0" i="1" dirty="0">
                <a:solidFill>
                  <a:srgbClr val="676767"/>
                </a:solidFill>
                <a:effectLst/>
                <a:latin typeface="Source Sans Pro" panose="020B0503030403020204" pitchFamily="34" charset="0"/>
              </a:rPr>
              <a:t>worden ingeregeld, ingevoerd en/of gebruikt zonder uitdrukkelijke goedkeuring of medeweten van de organisatie / systeembeheerders en/of technische staf</a:t>
            </a:r>
            <a:r>
              <a:rPr lang="nl-NL" sz="2400" b="0" i="0" dirty="0">
                <a:solidFill>
                  <a:srgbClr val="676767"/>
                </a:solidFill>
                <a:effectLst/>
                <a:latin typeface="Source Sans Pro" panose="020B0503030403020204" pitchFamily="34" charset="0"/>
              </a:rPr>
              <a:t>. </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Omdat schaduw-IT niet wordt meegenomen in assetmanagement en evenmin aansluiten bij het AVG-compliance beleid, vormen ze </a:t>
            </a:r>
          </a:p>
          <a:p>
            <a:r>
              <a:rPr lang="nl-NL" sz="2400" b="0" i="0" dirty="0">
                <a:solidFill>
                  <a:srgbClr val="676767"/>
                </a:solidFill>
                <a:effectLst/>
                <a:latin typeface="Source Sans Pro" panose="020B0503030403020204" pitchFamily="34" charset="0"/>
              </a:rPr>
              <a:t>een veiligheid en/of compliance risico.</a:t>
            </a:r>
          </a:p>
          <a:p>
            <a:endParaRPr lang="nl-NL" sz="2400" dirty="0">
              <a:solidFill>
                <a:srgbClr val="676767"/>
              </a:solidFill>
              <a:latin typeface="Source Sans Pro" panose="020B0503030403020204" pitchFamily="34" charset="0"/>
            </a:endParaRPr>
          </a:p>
          <a:p>
            <a:r>
              <a:rPr lang="nl-NL" sz="2400" b="0" i="0" dirty="0">
                <a:solidFill>
                  <a:srgbClr val="676767"/>
                </a:solidFill>
                <a:effectLst/>
                <a:latin typeface="Source Sans Pro" panose="020B0503030403020204" pitchFamily="34" charset="0"/>
              </a:rPr>
              <a:t>Dit kan leiden tot het lekken van gevoelige gegevens </a:t>
            </a:r>
            <a:r>
              <a:rPr lang="nl-NL" sz="2400" b="0" i="0" dirty="0">
                <a:solidFill>
                  <a:srgbClr val="C00000"/>
                </a:solidFill>
                <a:effectLst/>
                <a:latin typeface="Source Sans Pro" panose="020B0503030403020204" pitchFamily="34" charset="0"/>
              </a:rPr>
              <a:t>(datalekken)</a:t>
            </a:r>
            <a:r>
              <a:rPr lang="nl-NL" sz="2400" b="0" i="0" dirty="0">
                <a:solidFill>
                  <a:srgbClr val="676767"/>
                </a:solidFill>
                <a:effectLst/>
                <a:latin typeface="Source Sans Pro" panose="020B0503030403020204" pitchFamily="34" charset="0"/>
              </a:rPr>
              <a:t>of de verspreiding van malware binnen de organisatie.</a:t>
            </a:r>
            <a:endParaRPr lang="en-NL" sz="2400" dirty="0"/>
          </a:p>
        </p:txBody>
      </p:sp>
      <p:sp>
        <p:nvSpPr>
          <p:cNvPr id="18" name="TextBox 17">
            <a:extLst>
              <a:ext uri="{FF2B5EF4-FFF2-40B4-BE49-F238E27FC236}">
                <a16:creationId xmlns:a16="http://schemas.microsoft.com/office/drawing/2014/main" id="{7462770F-1D61-0133-C7AB-C7D250CD37B9}"/>
              </a:ext>
            </a:extLst>
          </p:cNvPr>
          <p:cNvSpPr txBox="1"/>
          <p:nvPr/>
        </p:nvSpPr>
        <p:spPr>
          <a:xfrm>
            <a:off x="8920172" y="6422444"/>
            <a:ext cx="3214588" cy="276999"/>
          </a:xfrm>
          <a:prstGeom prst="rect">
            <a:avLst/>
          </a:prstGeom>
          <a:noFill/>
        </p:spPr>
        <p:txBody>
          <a:bodyPr wrap="square">
            <a:spAutoFit/>
          </a:bodyPr>
          <a:lstStyle/>
          <a:p>
            <a:r>
              <a:rPr lang="en-NL" sz="1200" dirty="0">
                <a:hlinkClick r:id="rId4"/>
              </a:rPr>
              <a:t>https://www.ncsc.gov.uk/guidance/shadow-it</a:t>
            </a:r>
            <a:endParaRPr lang="en-GB" sz="1200" dirty="0"/>
          </a:p>
        </p:txBody>
      </p:sp>
      <p:pic>
        <p:nvPicPr>
          <p:cNvPr id="2052" name="Picture 4" descr="QR Code Image">
            <a:extLst>
              <a:ext uri="{FF2B5EF4-FFF2-40B4-BE49-F238E27FC236}">
                <a16:creationId xmlns:a16="http://schemas.microsoft.com/office/drawing/2014/main" id="{03CF7AD5-A698-E217-5E56-280A49F01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4423" y="2544459"/>
            <a:ext cx="2235743" cy="223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4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75498F-754D-4B9D-A239-9D7BAB8F137A}"/>
              </a:ext>
            </a:extLst>
          </p:cNvPr>
          <p:cNvPicPr>
            <a:picLocks noChangeAspect="1"/>
          </p:cNvPicPr>
          <p:nvPr/>
        </p:nvPicPr>
        <p:blipFill>
          <a:blip r:embed="rId4"/>
          <a:stretch>
            <a:fillRect/>
          </a:stretch>
        </p:blipFill>
        <p:spPr>
          <a:xfrm>
            <a:off x="535595" y="1585528"/>
            <a:ext cx="3929484" cy="5052957"/>
          </a:xfrm>
          <a:prstGeom prst="rect">
            <a:avLst/>
          </a:prstGeom>
        </p:spPr>
      </p:pic>
      <p:pic>
        <p:nvPicPr>
          <p:cNvPr id="7" name="Picture 6">
            <a:extLst>
              <a:ext uri="{FF2B5EF4-FFF2-40B4-BE49-F238E27FC236}">
                <a16:creationId xmlns:a16="http://schemas.microsoft.com/office/drawing/2014/main" id="{903D95BF-FFA7-4A14-AA10-0066EC2B2082}"/>
              </a:ext>
            </a:extLst>
          </p:cNvPr>
          <p:cNvPicPr>
            <a:picLocks noChangeAspect="1"/>
          </p:cNvPicPr>
          <p:nvPr/>
        </p:nvPicPr>
        <p:blipFill rotWithShape="1">
          <a:blip r:embed="rId5"/>
          <a:srcRect b="47596"/>
          <a:stretch/>
        </p:blipFill>
        <p:spPr>
          <a:xfrm>
            <a:off x="4557494" y="2311075"/>
            <a:ext cx="4242530" cy="2705901"/>
          </a:xfrm>
          <a:prstGeom prst="rect">
            <a:avLst/>
          </a:prstGeom>
        </p:spPr>
      </p:pic>
      <p:sp>
        <p:nvSpPr>
          <p:cNvPr id="8" name="object 11">
            <a:extLst>
              <a:ext uri="{FF2B5EF4-FFF2-40B4-BE49-F238E27FC236}">
                <a16:creationId xmlns:a16="http://schemas.microsoft.com/office/drawing/2014/main" id="{FC7D64C4-2AA3-4179-86E2-3DBE4E05EEEC}"/>
              </a:ext>
            </a:extLst>
          </p:cNvPr>
          <p:cNvSpPr txBox="1">
            <a:spLocks/>
          </p:cNvSpPr>
          <p:nvPr/>
        </p:nvSpPr>
        <p:spPr>
          <a:xfrm>
            <a:off x="5170191" y="611251"/>
            <a:ext cx="3514166" cy="1699824"/>
          </a:xfrm>
          <a:prstGeom prst="rect">
            <a:avLst/>
          </a:prstGeom>
        </p:spPr>
        <p:txBody>
          <a:bodyPr vert="horz" wrap="square" lIns="0" tIns="12065"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Big Data that is </a:t>
            </a:r>
          </a:p>
          <a:p>
            <a:pPr marL="12700" algn="l">
              <a:lnSpc>
                <a:spcPct val="100000"/>
              </a:lnSpc>
              <a:spcBef>
                <a:spcPts val="95"/>
              </a:spcBef>
            </a:pPr>
            <a:r>
              <a:rPr lang="en-US" sz="3600" b="1" i="1" spc="-5">
                <a:solidFill>
                  <a:schemeClr val="accent1">
                    <a:lumMod val="50000"/>
                  </a:schemeClr>
                </a:solidFill>
                <a:latin typeface="Tw Cen Classified MT Std"/>
                <a:cs typeface="Baloo" panose="03080902040302020200" pitchFamily="66" charset="77"/>
              </a:rPr>
              <a:t>not</a:t>
            </a:r>
            <a:r>
              <a:rPr lang="en-US" sz="3600" b="1" spc="-5">
                <a:solidFill>
                  <a:schemeClr val="accent1">
                    <a:lumMod val="50000"/>
                  </a:schemeClr>
                </a:solidFill>
                <a:latin typeface="Tw Cen Classified MT Std"/>
                <a:cs typeface="Baloo" panose="03080902040302020200" pitchFamily="66" charset="77"/>
              </a:rPr>
              <a:t> augmented </a:t>
            </a:r>
          </a:p>
          <a:p>
            <a:pPr marL="12700" algn="l">
              <a:lnSpc>
                <a:spcPct val="100000"/>
              </a:lnSpc>
              <a:spcBef>
                <a:spcPts val="95"/>
              </a:spcBef>
            </a:pPr>
            <a:r>
              <a:rPr lang="en-US" sz="3600" b="1" spc="-5">
                <a:solidFill>
                  <a:schemeClr val="accent1">
                    <a:lumMod val="50000"/>
                  </a:schemeClr>
                </a:solidFill>
                <a:latin typeface="Tw Cen Classified MT Std"/>
                <a:cs typeface="Baloo" panose="03080902040302020200" pitchFamily="66" charset="77"/>
              </a:rPr>
              <a:t>causes </a:t>
            </a:r>
            <a:r>
              <a:rPr lang="en-US" sz="3600" b="1" spc="-5">
                <a:solidFill>
                  <a:srgbClr val="C00000"/>
                </a:solidFill>
                <a:latin typeface="Tw Cen Classified MT Std"/>
                <a:cs typeface="Baloo" panose="03080902040302020200" pitchFamily="66" charset="77"/>
              </a:rPr>
              <a:t>Overfitting</a:t>
            </a:r>
          </a:p>
        </p:txBody>
      </p:sp>
      <p:sp>
        <p:nvSpPr>
          <p:cNvPr id="9" name="Rectangle 8">
            <a:extLst>
              <a:ext uri="{FF2B5EF4-FFF2-40B4-BE49-F238E27FC236}">
                <a16:creationId xmlns:a16="http://schemas.microsoft.com/office/drawing/2014/main" id="{1390771A-7572-4F6D-AA25-F1BE444B5548}"/>
              </a:ext>
            </a:extLst>
          </p:cNvPr>
          <p:cNvSpPr/>
          <p:nvPr/>
        </p:nvSpPr>
        <p:spPr>
          <a:xfrm>
            <a:off x="6347" y="-31650"/>
            <a:ext cx="5048177"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{Augmentation}</a:t>
            </a:r>
          </a:p>
        </p:txBody>
      </p:sp>
      <p:pic>
        <p:nvPicPr>
          <p:cNvPr id="3" name="Picture 2">
            <a:extLst>
              <a:ext uri="{FF2B5EF4-FFF2-40B4-BE49-F238E27FC236}">
                <a16:creationId xmlns:a16="http://schemas.microsoft.com/office/drawing/2014/main" id="{A0B77F10-3921-41B4-9DAA-7BFC71A50DFA}"/>
              </a:ext>
            </a:extLst>
          </p:cNvPr>
          <p:cNvPicPr>
            <a:picLocks noChangeAspect="1"/>
          </p:cNvPicPr>
          <p:nvPr/>
        </p:nvPicPr>
        <p:blipFill>
          <a:blip r:embed="rId6"/>
          <a:stretch>
            <a:fillRect/>
          </a:stretch>
        </p:blipFill>
        <p:spPr>
          <a:xfrm>
            <a:off x="4763488" y="5127543"/>
            <a:ext cx="6519001" cy="1639063"/>
          </a:xfrm>
          <a:prstGeom prst="rect">
            <a:avLst/>
          </a:prstGeom>
        </p:spPr>
      </p:pic>
    </p:spTree>
    <p:extLst>
      <p:ext uri="{BB962C8B-B14F-4D97-AF65-F5344CB8AC3E}">
        <p14:creationId xmlns:p14="http://schemas.microsoft.com/office/powerpoint/2010/main" val="1501992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0"/>
            <a:ext cx="3876382"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{large scale}</a:t>
            </a:r>
          </a:p>
        </p:txBody>
      </p:sp>
      <p:pic>
        <p:nvPicPr>
          <p:cNvPr id="4" name="Picture 3">
            <a:extLst>
              <a:ext uri="{FF2B5EF4-FFF2-40B4-BE49-F238E27FC236}">
                <a16:creationId xmlns:a16="http://schemas.microsoft.com/office/drawing/2014/main" id="{0FF44272-5744-3B45-8D6C-8E0ED7527A36}"/>
              </a:ext>
            </a:extLst>
          </p:cNvPr>
          <p:cNvPicPr>
            <a:picLocks noChangeAspect="1"/>
          </p:cNvPicPr>
          <p:nvPr/>
        </p:nvPicPr>
        <p:blipFill>
          <a:blip r:embed="rId3"/>
          <a:stretch>
            <a:fillRect/>
          </a:stretch>
        </p:blipFill>
        <p:spPr>
          <a:xfrm>
            <a:off x="724315" y="2517544"/>
            <a:ext cx="4273860" cy="3733808"/>
          </a:xfrm>
          <a:prstGeom prst="rect">
            <a:avLst/>
          </a:prstGeom>
        </p:spPr>
      </p:pic>
      <p:pic>
        <p:nvPicPr>
          <p:cNvPr id="7" name="Picture 6">
            <a:extLst>
              <a:ext uri="{FF2B5EF4-FFF2-40B4-BE49-F238E27FC236}">
                <a16:creationId xmlns:a16="http://schemas.microsoft.com/office/drawing/2014/main" id="{A41CBD81-D26A-E64F-B094-47511519A7C1}"/>
              </a:ext>
            </a:extLst>
          </p:cNvPr>
          <p:cNvPicPr>
            <a:picLocks noChangeAspect="1"/>
          </p:cNvPicPr>
          <p:nvPr/>
        </p:nvPicPr>
        <p:blipFill>
          <a:blip r:embed="rId4"/>
          <a:stretch>
            <a:fillRect/>
          </a:stretch>
        </p:blipFill>
        <p:spPr>
          <a:xfrm>
            <a:off x="3905818" y="4683916"/>
            <a:ext cx="927527" cy="1200329"/>
          </a:xfrm>
          <a:prstGeom prst="rect">
            <a:avLst/>
          </a:prstGeom>
        </p:spPr>
      </p:pic>
      <p:sp>
        <p:nvSpPr>
          <p:cNvPr id="8" name="Rectangle 7">
            <a:extLst>
              <a:ext uri="{FF2B5EF4-FFF2-40B4-BE49-F238E27FC236}">
                <a16:creationId xmlns:a16="http://schemas.microsoft.com/office/drawing/2014/main" id="{3F2D3477-5863-41C4-9463-E6C6BC1DA65E}"/>
              </a:ext>
            </a:extLst>
          </p:cNvPr>
          <p:cNvSpPr/>
          <p:nvPr/>
        </p:nvSpPr>
        <p:spPr>
          <a:xfrm>
            <a:off x="1292548" y="995209"/>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Only very large scale  </a:t>
            </a:r>
            <a:r>
              <a:rPr lang="en-US" sz="3600" b="1" kern="0">
                <a:solidFill>
                  <a:srgbClr val="C00000"/>
                </a:solidFill>
                <a:latin typeface="Tw Cen Classified MT Std" panose="020B0502020104020603" pitchFamily="34" charset="0"/>
                <a:cs typeface="Arial"/>
                <a:sym typeface="Arial"/>
                <a:rtl val="0"/>
              </a:rPr>
              <a:t>{DNNs}  </a:t>
            </a:r>
            <a:r>
              <a:rPr lang="en-US" sz="3600" b="1" kern="0">
                <a:solidFill>
                  <a:schemeClr val="accent1">
                    <a:lumMod val="50000"/>
                  </a:schemeClr>
                </a:solidFill>
                <a:latin typeface="Tw Cen Classified MT Std" panose="020B0502020104020603" pitchFamily="34" charset="0"/>
                <a:cs typeface="Arial"/>
                <a:sym typeface="Arial"/>
                <a:rtl val="0"/>
              </a:rPr>
              <a:t>are useful [can compete with human performance]</a:t>
            </a:r>
          </a:p>
        </p:txBody>
      </p:sp>
      <p:pic>
        <p:nvPicPr>
          <p:cNvPr id="9" name="Picture 2" descr="LARGER LANGUAGE MODELS: chart showing the rise in complexity of text generating neural networks, 2018 to 2021">
            <a:extLst>
              <a:ext uri="{FF2B5EF4-FFF2-40B4-BE49-F238E27FC236}">
                <a16:creationId xmlns:a16="http://schemas.microsoft.com/office/drawing/2014/main" id="{7D038807-4DF2-4AE0-AD76-77C91C8B4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922" y="2234735"/>
            <a:ext cx="3618030" cy="4299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600E90-6567-4DE5-8A11-6B3D66EF344E}"/>
              </a:ext>
            </a:extLst>
          </p:cNvPr>
          <p:cNvSpPr txBox="1"/>
          <p:nvPr/>
        </p:nvSpPr>
        <p:spPr>
          <a:xfrm>
            <a:off x="6723653" y="6464199"/>
            <a:ext cx="3658241" cy="276999"/>
          </a:xfrm>
          <a:prstGeom prst="rect">
            <a:avLst/>
          </a:prstGeom>
          <a:solidFill>
            <a:schemeClr val="bg1">
              <a:lumMod val="95000"/>
            </a:schemeClr>
          </a:solidFill>
        </p:spPr>
        <p:txBody>
          <a:bodyPr wrap="square">
            <a:spAutoFit/>
          </a:bodyPr>
          <a:lstStyle/>
          <a:p>
            <a:r>
              <a:rPr lang="en-NL" sz="1200">
                <a:hlinkClick r:id="rId6"/>
              </a:rPr>
              <a:t>https://www.nature.com/articles/d41586-021-00530-0</a:t>
            </a:r>
            <a:endParaRPr lang="en-GB" sz="1200"/>
          </a:p>
        </p:txBody>
      </p:sp>
      <p:sp>
        <p:nvSpPr>
          <p:cNvPr id="2" name="Oval 1">
            <a:extLst>
              <a:ext uri="{FF2B5EF4-FFF2-40B4-BE49-F238E27FC236}">
                <a16:creationId xmlns:a16="http://schemas.microsoft.com/office/drawing/2014/main" id="{D4EAB7B8-860D-4A21-A751-7FABA4572F90}"/>
              </a:ext>
            </a:extLst>
          </p:cNvPr>
          <p:cNvSpPr/>
          <p:nvPr/>
        </p:nvSpPr>
        <p:spPr>
          <a:xfrm>
            <a:off x="8619505" y="3181814"/>
            <a:ext cx="1649447" cy="1200329"/>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03AC349F-E50F-4BD8-8A60-A712CEF258F7}"/>
              </a:ext>
            </a:extLst>
          </p:cNvPr>
          <p:cNvSpPr/>
          <p:nvPr/>
        </p:nvSpPr>
        <p:spPr>
          <a:xfrm>
            <a:off x="3590197" y="2641583"/>
            <a:ext cx="1074192" cy="276999"/>
          </a:xfrm>
          <a:prstGeom prst="rect">
            <a:avLst/>
          </a:prstGeom>
        </p:spPr>
        <p:txBody>
          <a:bodyPr wrap="square">
            <a:spAutoFit/>
          </a:bodyPr>
          <a:lstStyle/>
          <a:p>
            <a:pPr defTabSz="1219170"/>
            <a:r>
              <a:rPr lang="en-US" sz="1200" b="1" kern="0">
                <a:solidFill>
                  <a:srgbClr val="0070C0"/>
                </a:solidFill>
                <a:latin typeface="Tw Cen Classified MT Std" panose="020B0502020104020603" pitchFamily="34" charset="0"/>
                <a:cs typeface="Arial"/>
                <a:sym typeface="Arial"/>
                <a:rtl val="0"/>
              </a:rPr>
              <a:t>Transformers</a:t>
            </a:r>
          </a:p>
        </p:txBody>
      </p:sp>
      <p:sp>
        <p:nvSpPr>
          <p:cNvPr id="13" name="Oval 12">
            <a:extLst>
              <a:ext uri="{FF2B5EF4-FFF2-40B4-BE49-F238E27FC236}">
                <a16:creationId xmlns:a16="http://schemas.microsoft.com/office/drawing/2014/main" id="{48FAD551-9753-44E2-A4F3-7E54E2F45DF2}"/>
              </a:ext>
            </a:extLst>
          </p:cNvPr>
          <p:cNvSpPr/>
          <p:nvPr/>
        </p:nvSpPr>
        <p:spPr>
          <a:xfrm>
            <a:off x="2682736" y="2517544"/>
            <a:ext cx="2202213" cy="1325871"/>
          </a:xfrm>
          <a:prstGeom prst="ellipse">
            <a:avLst/>
          </a:prstGeom>
          <a:solidFill>
            <a:srgbClr val="C0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55798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9B11AC9-7560-4591-90E8-AB51D82C2DB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0E6D941-8B93-BE48-AD30-E9F0EDC1BD5B}"/>
              </a:ext>
            </a:extLst>
          </p:cNvPr>
          <p:cNvSpPr/>
          <p:nvPr/>
        </p:nvSpPr>
        <p:spPr>
          <a:xfrm>
            <a:off x="0" y="-16129"/>
            <a:ext cx="5096267"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{CO2 foot-print}</a:t>
            </a:r>
          </a:p>
        </p:txBody>
      </p:sp>
      <p:sp>
        <p:nvSpPr>
          <p:cNvPr id="8" name="Rectangle 7">
            <a:extLst>
              <a:ext uri="{FF2B5EF4-FFF2-40B4-BE49-F238E27FC236}">
                <a16:creationId xmlns:a16="http://schemas.microsoft.com/office/drawing/2014/main" id="{3F2D3477-5863-41C4-9463-E6C6BC1DA65E}"/>
              </a:ext>
            </a:extLst>
          </p:cNvPr>
          <p:cNvSpPr/>
          <p:nvPr/>
        </p:nvSpPr>
        <p:spPr>
          <a:xfrm>
            <a:off x="3189806" y="908917"/>
            <a:ext cx="8030634" cy="1200329"/>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Training large scale  transformer </a:t>
            </a:r>
            <a:r>
              <a:rPr lang="en-US" sz="3600" b="1" kern="0">
                <a:solidFill>
                  <a:srgbClr val="C00000"/>
                </a:solidFill>
                <a:latin typeface="Tw Cen Classified MT Std" panose="020B0502020104020603" pitchFamily="34" charset="0"/>
                <a:cs typeface="Arial"/>
                <a:sym typeface="Arial"/>
                <a:rtl val="0"/>
              </a:rPr>
              <a:t>{DNNs}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produce massive </a:t>
            </a:r>
            <a:r>
              <a:rPr lang="en-US" sz="3600" b="1" kern="0">
                <a:solidFill>
                  <a:srgbClr val="C00000"/>
                </a:solidFill>
                <a:latin typeface="Tw Cen Classified MT Std" panose="020B0502020104020603" pitchFamily="34" charset="0"/>
                <a:cs typeface="Arial"/>
                <a:sym typeface="Arial"/>
                <a:rtl val="0"/>
              </a:rPr>
              <a:t>Carbon Emissions</a:t>
            </a:r>
          </a:p>
        </p:txBody>
      </p:sp>
      <p:sp>
        <p:nvSpPr>
          <p:cNvPr id="16" name="TextBox 15">
            <a:extLst>
              <a:ext uri="{FF2B5EF4-FFF2-40B4-BE49-F238E27FC236}">
                <a16:creationId xmlns:a16="http://schemas.microsoft.com/office/drawing/2014/main" id="{3EB7CEC6-FF0C-47F8-8F74-EDDE76C98628}"/>
              </a:ext>
            </a:extLst>
          </p:cNvPr>
          <p:cNvSpPr txBox="1"/>
          <p:nvPr/>
        </p:nvSpPr>
        <p:spPr>
          <a:xfrm>
            <a:off x="8063549" y="6236136"/>
            <a:ext cx="3730744" cy="276999"/>
          </a:xfrm>
          <a:prstGeom prst="rect">
            <a:avLst/>
          </a:prstGeom>
          <a:solidFill>
            <a:schemeClr val="bg1">
              <a:lumMod val="95000"/>
            </a:schemeClr>
          </a:solidFill>
        </p:spPr>
        <p:txBody>
          <a:bodyPr wrap="square">
            <a:spAutoFit/>
          </a:bodyPr>
          <a:lstStyle/>
          <a:p>
            <a:r>
              <a:rPr lang="en-NL" sz="1200">
                <a:hlinkClick r:id="rId3"/>
              </a:rPr>
              <a:t>https://arxiv.org/ftp/arxiv/papers/2104/2104.10350.pdf</a:t>
            </a:r>
            <a:endParaRPr lang="en-GB" sz="1200"/>
          </a:p>
        </p:txBody>
      </p:sp>
      <p:pic>
        <p:nvPicPr>
          <p:cNvPr id="18" name="Picture 17">
            <a:extLst>
              <a:ext uri="{FF2B5EF4-FFF2-40B4-BE49-F238E27FC236}">
                <a16:creationId xmlns:a16="http://schemas.microsoft.com/office/drawing/2014/main" id="{DFED1582-6E6A-4476-8544-C003B486C15C}"/>
              </a:ext>
            </a:extLst>
          </p:cNvPr>
          <p:cNvPicPr>
            <a:picLocks noChangeAspect="1"/>
          </p:cNvPicPr>
          <p:nvPr/>
        </p:nvPicPr>
        <p:blipFill>
          <a:blip r:embed="rId4"/>
          <a:stretch>
            <a:fillRect/>
          </a:stretch>
        </p:blipFill>
        <p:spPr>
          <a:xfrm>
            <a:off x="5737372" y="2218849"/>
            <a:ext cx="5677141" cy="3730234"/>
          </a:xfrm>
          <a:prstGeom prst="rect">
            <a:avLst/>
          </a:prstGeom>
        </p:spPr>
      </p:pic>
      <p:pic>
        <p:nvPicPr>
          <p:cNvPr id="20" name="Picture 19">
            <a:extLst>
              <a:ext uri="{FF2B5EF4-FFF2-40B4-BE49-F238E27FC236}">
                <a16:creationId xmlns:a16="http://schemas.microsoft.com/office/drawing/2014/main" id="{46641C20-6131-4E07-9B35-A2A732C8488A}"/>
              </a:ext>
            </a:extLst>
          </p:cNvPr>
          <p:cNvPicPr>
            <a:picLocks noChangeAspect="1"/>
          </p:cNvPicPr>
          <p:nvPr/>
        </p:nvPicPr>
        <p:blipFill>
          <a:blip r:embed="rId5"/>
          <a:stretch>
            <a:fillRect/>
          </a:stretch>
        </p:blipFill>
        <p:spPr>
          <a:xfrm>
            <a:off x="457200" y="2179216"/>
            <a:ext cx="4994971" cy="3538873"/>
          </a:xfrm>
          <a:prstGeom prst="rect">
            <a:avLst/>
          </a:prstGeom>
        </p:spPr>
      </p:pic>
      <p:sp>
        <p:nvSpPr>
          <p:cNvPr id="24" name="TextBox 23">
            <a:extLst>
              <a:ext uri="{FF2B5EF4-FFF2-40B4-BE49-F238E27FC236}">
                <a16:creationId xmlns:a16="http://schemas.microsoft.com/office/drawing/2014/main" id="{596675FC-6A9C-4584-AB24-AD56C206ED12}"/>
              </a:ext>
            </a:extLst>
          </p:cNvPr>
          <p:cNvSpPr txBox="1"/>
          <p:nvPr/>
        </p:nvSpPr>
        <p:spPr>
          <a:xfrm>
            <a:off x="595970" y="5788059"/>
            <a:ext cx="7302974" cy="646331"/>
          </a:xfrm>
          <a:prstGeom prst="rect">
            <a:avLst/>
          </a:prstGeom>
          <a:noFill/>
        </p:spPr>
        <p:txBody>
          <a:bodyPr wrap="square">
            <a:spAutoFit/>
          </a:bodyPr>
          <a:lstStyle/>
          <a:p>
            <a:r>
              <a:rPr lang="en-US"/>
              <a:t>As of 2007, the average U.S. household emits 20 metric tons of CO2 per year. In comparison to a world average of 4 tons. </a:t>
            </a:r>
            <a:endParaRPr lang="en-NL"/>
          </a:p>
        </p:txBody>
      </p:sp>
      <p:sp>
        <p:nvSpPr>
          <p:cNvPr id="26" name="TextBox 25">
            <a:extLst>
              <a:ext uri="{FF2B5EF4-FFF2-40B4-BE49-F238E27FC236}">
                <a16:creationId xmlns:a16="http://schemas.microsoft.com/office/drawing/2014/main" id="{D5B9669D-FED8-4EF9-A6E3-FEDCBAD57264}"/>
              </a:ext>
            </a:extLst>
          </p:cNvPr>
          <p:cNvSpPr txBox="1"/>
          <p:nvPr/>
        </p:nvSpPr>
        <p:spPr>
          <a:xfrm>
            <a:off x="595970" y="6408953"/>
            <a:ext cx="6273664" cy="369332"/>
          </a:xfrm>
          <a:prstGeom prst="rect">
            <a:avLst/>
          </a:prstGeom>
          <a:noFill/>
        </p:spPr>
        <p:txBody>
          <a:bodyPr wrap="square">
            <a:spAutoFit/>
          </a:bodyPr>
          <a:lstStyle/>
          <a:p>
            <a:r>
              <a:rPr lang="en-US">
                <a:hlinkClick r:id="rId6"/>
              </a:rPr>
              <a:t>Carbon Footprint_CSS09-05_e2021.pdf (umich.edu)</a:t>
            </a:r>
            <a:endParaRPr lang="en-NL"/>
          </a:p>
        </p:txBody>
      </p:sp>
    </p:spTree>
    <p:extLst>
      <p:ext uri="{BB962C8B-B14F-4D97-AF65-F5344CB8AC3E}">
        <p14:creationId xmlns:p14="http://schemas.microsoft.com/office/powerpoint/2010/main" val="58742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2D3B868-9B64-4FB0-AE01-7A98D009B0B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1216477" y="76725"/>
            <a:ext cx="850278" cy="850278"/>
          </a:xfrm>
          <a:prstGeom prst="rect">
            <a:avLst/>
          </a:prstGeom>
        </p:spPr>
      </p:pic>
      <p:sp>
        <p:nvSpPr>
          <p:cNvPr id="7" name="TextBox 6">
            <a:extLst>
              <a:ext uri="{FF2B5EF4-FFF2-40B4-BE49-F238E27FC236}">
                <a16:creationId xmlns:a16="http://schemas.microsoft.com/office/drawing/2014/main" id="{F0CD4EDB-5096-4392-8D14-D223069B047F}"/>
              </a:ext>
            </a:extLst>
          </p:cNvPr>
          <p:cNvSpPr txBox="1"/>
          <p:nvPr/>
        </p:nvSpPr>
        <p:spPr>
          <a:xfrm>
            <a:off x="8240265" y="6033045"/>
            <a:ext cx="3503925" cy="369332"/>
          </a:xfrm>
          <a:prstGeom prst="rect">
            <a:avLst/>
          </a:prstGeom>
          <a:solidFill>
            <a:schemeClr val="bg1">
              <a:lumMod val="95000"/>
            </a:schemeClr>
          </a:solidFill>
        </p:spPr>
        <p:txBody>
          <a:bodyPr wrap="square">
            <a:spAutoFit/>
          </a:bodyPr>
          <a:lstStyle/>
          <a:p>
            <a:r>
              <a:rPr lang="en-NL">
                <a:hlinkClick r:id="rId4"/>
              </a:rPr>
              <a:t>https://paperswithcode.com/sota/</a:t>
            </a:r>
            <a:endParaRPr lang="en-GB"/>
          </a:p>
        </p:txBody>
      </p:sp>
      <p:sp>
        <p:nvSpPr>
          <p:cNvPr id="6" name="Rectangle 5">
            <a:extLst>
              <a:ext uri="{FF2B5EF4-FFF2-40B4-BE49-F238E27FC236}">
                <a16:creationId xmlns:a16="http://schemas.microsoft.com/office/drawing/2014/main" id="{2BA11CCF-DB51-4608-A37A-56C73E1C216E}"/>
              </a:ext>
            </a:extLst>
          </p:cNvPr>
          <p:cNvSpPr/>
          <p:nvPr/>
        </p:nvSpPr>
        <p:spPr>
          <a:xfrm>
            <a:off x="0" y="-20353"/>
            <a:ext cx="10128094" cy="995209"/>
          </a:xfrm>
          <a:prstGeom prst="rect">
            <a:avLst/>
          </a:prstGeom>
        </p:spPr>
        <p:txBody>
          <a:bodyPr wrap="none">
            <a:spAutoFit/>
          </a:bodyPr>
          <a:lstStyle/>
          <a:p>
            <a:pPr defTabSz="1219170"/>
            <a:r>
              <a:rPr lang="en-US" sz="5867" kern="0">
                <a:solidFill>
                  <a:srgbClr val="C00000"/>
                </a:solidFill>
                <a:latin typeface="Tw Cen Classified MT Std" panose="020B0502020104020603" pitchFamily="34" charset="0"/>
                <a:cs typeface="Arial"/>
                <a:sym typeface="Arial"/>
                <a:rtl val="0"/>
              </a:rPr>
              <a:t>{computational </a:t>
            </a:r>
            <a:r>
              <a:rPr lang="en-US" sz="5867" kern="0">
                <a:solidFill>
                  <a:schemeClr val="accent1">
                    <a:lumMod val="50000"/>
                  </a:schemeClr>
                </a:solidFill>
                <a:latin typeface="Tw Cen Classified MT Std" panose="020B0502020104020603" pitchFamily="34" charset="0"/>
                <a:cs typeface="Arial"/>
                <a:sym typeface="Arial"/>
                <a:rtl val="0"/>
              </a:rPr>
              <a:t>un</a:t>
            </a:r>
            <a:r>
              <a:rPr lang="en-US" sz="5867" kern="0">
                <a:solidFill>
                  <a:srgbClr val="C00000"/>
                </a:solidFill>
                <a:latin typeface="Tw Cen Classified MT Std" panose="020B0502020104020603" pitchFamily="34" charset="0"/>
                <a:cs typeface="Arial"/>
                <a:sym typeface="Arial"/>
                <a:rtl val="0"/>
              </a:rPr>
              <a:t>sustainability}</a:t>
            </a:r>
          </a:p>
        </p:txBody>
      </p:sp>
      <p:sp>
        <p:nvSpPr>
          <p:cNvPr id="9" name="Rectangle 8">
            <a:extLst>
              <a:ext uri="{FF2B5EF4-FFF2-40B4-BE49-F238E27FC236}">
                <a16:creationId xmlns:a16="http://schemas.microsoft.com/office/drawing/2014/main" id="{5D2AD848-1285-4323-8411-2D5324D22AF4}"/>
              </a:ext>
            </a:extLst>
          </p:cNvPr>
          <p:cNvSpPr/>
          <p:nvPr/>
        </p:nvSpPr>
        <p:spPr>
          <a:xfrm>
            <a:off x="688718" y="1443841"/>
            <a:ext cx="10527759" cy="3785652"/>
          </a:xfrm>
          <a:prstGeom prst="rect">
            <a:avLst/>
          </a:prstGeom>
        </p:spPr>
        <p:txBody>
          <a:bodyPr wrap="square">
            <a:spAutoFit/>
          </a:bodyPr>
          <a:lstStyle/>
          <a:p>
            <a:pPr defTabSz="1219170"/>
            <a:r>
              <a:rPr lang="en-US" sz="3600" b="1" kern="0">
                <a:solidFill>
                  <a:schemeClr val="accent1">
                    <a:lumMod val="50000"/>
                  </a:schemeClr>
                </a:solidFill>
                <a:latin typeface="Tw Cen Classified MT Std" panose="020B0502020104020603" pitchFamily="34" charset="0"/>
                <a:cs typeface="Arial"/>
                <a:sym typeface="Arial"/>
                <a:rtl val="0"/>
              </a:rPr>
              <a:t>The scale of </a:t>
            </a:r>
            <a:r>
              <a:rPr lang="en-US" sz="2800" b="1" kern="0">
                <a:solidFill>
                  <a:srgbClr val="C00000"/>
                </a:solidFill>
                <a:latin typeface="Tw Cen Classified MT Std" panose="020B0502020104020603" pitchFamily="34" charset="0"/>
                <a:cs typeface="Arial"/>
                <a:sym typeface="Arial"/>
                <a:rtl val="0"/>
              </a:rPr>
              <a:t>state-of-the-art</a:t>
            </a:r>
            <a:r>
              <a:rPr lang="en-US" sz="2800" b="1" kern="0">
                <a:solidFill>
                  <a:schemeClr val="accent1">
                    <a:lumMod val="50000"/>
                  </a:schemeClr>
                </a:solidFill>
                <a:latin typeface="Tw Cen Classified MT Std" panose="020B0502020104020603" pitchFamily="34" charset="0"/>
                <a:cs typeface="Arial"/>
                <a:sym typeface="Arial"/>
                <a:rtl val="0"/>
              </a:rPr>
              <a:t> </a:t>
            </a:r>
            <a:r>
              <a:rPr lang="en-US" sz="2800" b="1" kern="0">
                <a:solidFill>
                  <a:srgbClr val="C00000"/>
                </a:solidFill>
                <a:latin typeface="Tw Cen Classified MT Std" panose="020B0502020104020603" pitchFamily="34" charset="0"/>
                <a:cs typeface="Arial"/>
                <a:sym typeface="Arial"/>
                <a:rtl val="0"/>
              </a:rPr>
              <a:t>{SOTA}  –near human level– </a:t>
            </a:r>
            <a:r>
              <a:rPr lang="en-US" sz="3200" b="1" kern="0">
                <a:solidFill>
                  <a:srgbClr val="C00000"/>
                </a:solidFill>
                <a:latin typeface="Tw Cen Classified MT Std" panose="020B0502020104020603" pitchFamily="34" charset="0"/>
                <a:cs typeface="Arial"/>
                <a:sym typeface="Arial"/>
                <a:rtl val="0"/>
              </a:rPr>
              <a:t>DNNs </a:t>
            </a:r>
          </a:p>
          <a:p>
            <a:pPr defTabSz="1219170"/>
            <a:r>
              <a:rPr lang="en-US" sz="2400" b="1" i="1" kern="0">
                <a:solidFill>
                  <a:schemeClr val="accent1">
                    <a:lumMod val="50000"/>
                  </a:schemeClr>
                </a:solidFill>
                <a:latin typeface="Tw Cen Classified MT Std" panose="020B0502020104020603" pitchFamily="34" charset="0"/>
                <a:cs typeface="Arial"/>
                <a:sym typeface="Arial"/>
                <a:rtl val="0"/>
              </a:rPr>
              <a:t>– combined with a </a:t>
            </a:r>
            <a:r>
              <a:rPr lang="en-US" sz="2400" b="1" i="1" kern="0">
                <a:solidFill>
                  <a:srgbClr val="C00000"/>
                </a:solidFill>
                <a:latin typeface="Tw Cen Classified MT Std" panose="020B0502020104020603" pitchFamily="34" charset="0"/>
                <a:cs typeface="Arial"/>
                <a:sym typeface="Arial"/>
                <a:rtl val="0"/>
              </a:rPr>
              <a:t>blind Brute-Force </a:t>
            </a:r>
            <a:r>
              <a:rPr lang="en-US" sz="2400" b="1" i="1" kern="0">
                <a:solidFill>
                  <a:schemeClr val="accent1">
                    <a:lumMod val="50000"/>
                  </a:schemeClr>
                </a:solidFill>
                <a:latin typeface="Tw Cen Classified MT Std" panose="020B0502020104020603" pitchFamily="34" charset="0"/>
                <a:cs typeface="Arial"/>
                <a:sym typeface="Arial"/>
                <a:rtl val="0"/>
              </a:rPr>
              <a:t>implementation + </a:t>
            </a:r>
            <a:r>
              <a:rPr lang="en-US" sz="2400" b="1" i="1" kern="0">
                <a:solidFill>
                  <a:srgbClr val="C00000"/>
                </a:solidFill>
                <a:latin typeface="Tw Cen Classified MT Std" panose="020B0502020104020603" pitchFamily="34" charset="0"/>
                <a:cs typeface="Arial"/>
                <a:sym typeface="Arial"/>
                <a:rtl val="0"/>
              </a:rPr>
              <a:t>post-hoc</a:t>
            </a:r>
            <a:r>
              <a:rPr lang="en-US" sz="2400" b="1" i="1" kern="0">
                <a:solidFill>
                  <a:schemeClr val="accent1">
                    <a:lumMod val="50000"/>
                  </a:schemeClr>
                </a:solidFill>
                <a:latin typeface="Tw Cen Classified MT Std" panose="020B0502020104020603" pitchFamily="34" charset="0"/>
                <a:cs typeface="Arial"/>
                <a:sym typeface="Arial"/>
                <a:rtl val="0"/>
              </a:rPr>
              <a:t> analysis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is becoming more and more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computationally unsustainable,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even to the point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that </a:t>
            </a:r>
            <a:r>
              <a:rPr lang="en-US" sz="3600" b="1" kern="0">
                <a:solidFill>
                  <a:srgbClr val="C00000"/>
                </a:solidFill>
                <a:latin typeface="Tw Cen Classified MT Std" panose="020B0502020104020603" pitchFamily="34" charset="0"/>
                <a:cs typeface="Arial"/>
                <a:sym typeface="Arial"/>
                <a:rtl val="0"/>
              </a:rPr>
              <a:t>hypernetworks</a:t>
            </a:r>
            <a:r>
              <a:rPr lang="en-US" sz="3600" b="1" kern="0">
                <a:solidFill>
                  <a:schemeClr val="accent1">
                    <a:lumMod val="50000"/>
                  </a:schemeClr>
                </a:solidFill>
                <a:latin typeface="Tw Cen Classified MT Std" panose="020B0502020104020603" pitchFamily="34" charset="0"/>
                <a:cs typeface="Arial"/>
                <a:sym typeface="Arial"/>
                <a:rtl val="0"/>
              </a:rPr>
              <a:t> are employed </a:t>
            </a:r>
          </a:p>
          <a:p>
            <a:pPr defTabSz="1219170"/>
            <a:r>
              <a:rPr lang="en-US" sz="3600" b="1" kern="0">
                <a:solidFill>
                  <a:schemeClr val="accent1">
                    <a:lumMod val="50000"/>
                  </a:schemeClr>
                </a:solidFill>
                <a:latin typeface="Tw Cen Classified MT Std" panose="020B0502020104020603" pitchFamily="34" charset="0"/>
                <a:cs typeface="Arial"/>
                <a:sym typeface="Arial"/>
                <a:rtl val="0"/>
              </a:rPr>
              <a:t>to help humans to make </a:t>
            </a:r>
            <a:r>
              <a:rPr lang="en-US" sz="3600" b="1" kern="0">
                <a:solidFill>
                  <a:srgbClr val="C00000"/>
                </a:solidFill>
                <a:latin typeface="Tw Cen Classified MT Std" panose="020B0502020104020603" pitchFamily="34" charset="0"/>
                <a:cs typeface="Arial"/>
                <a:sym typeface="Arial"/>
                <a:rtl val="0"/>
              </a:rPr>
              <a:t>DDNs</a:t>
            </a:r>
            <a:r>
              <a:rPr lang="en-US" sz="3600" b="1" kern="0">
                <a:solidFill>
                  <a:schemeClr val="accent1">
                    <a:lumMod val="50000"/>
                  </a:schemeClr>
                </a:solidFill>
                <a:latin typeface="Tw Cen Classified MT Std" panose="020B0502020104020603" pitchFamily="34" charset="0"/>
                <a:cs typeface="Arial"/>
                <a:sym typeface="Arial"/>
                <a:rtl val="0"/>
              </a:rPr>
              <a:t> work.</a:t>
            </a:r>
          </a:p>
        </p:txBody>
      </p:sp>
      <p:sp>
        <p:nvSpPr>
          <p:cNvPr id="10" name="TextBox 9">
            <a:extLst>
              <a:ext uri="{FF2B5EF4-FFF2-40B4-BE49-F238E27FC236}">
                <a16:creationId xmlns:a16="http://schemas.microsoft.com/office/drawing/2014/main" id="{3900A0CD-F8D3-420D-A83C-70B9BE08EDA9}"/>
              </a:ext>
            </a:extLst>
          </p:cNvPr>
          <p:cNvSpPr txBox="1"/>
          <p:nvPr/>
        </p:nvSpPr>
        <p:spPr>
          <a:xfrm>
            <a:off x="8240265" y="5639672"/>
            <a:ext cx="3503925" cy="369332"/>
          </a:xfrm>
          <a:prstGeom prst="rect">
            <a:avLst/>
          </a:prstGeom>
          <a:solidFill>
            <a:schemeClr val="bg1">
              <a:lumMod val="95000"/>
            </a:schemeClr>
          </a:solidFill>
        </p:spPr>
        <p:txBody>
          <a:bodyPr wrap="square">
            <a:spAutoFit/>
          </a:bodyPr>
          <a:lstStyle/>
          <a:p>
            <a:r>
              <a:rPr lang="en-US">
                <a:hlinkClick r:id="rId5"/>
              </a:rPr>
              <a:t>2110.13100v1.pdf (arxiv.org)</a:t>
            </a:r>
            <a:endParaRPr lang="en-NL"/>
          </a:p>
        </p:txBody>
      </p:sp>
    </p:spTree>
    <p:extLst>
      <p:ext uri="{BB962C8B-B14F-4D97-AF65-F5344CB8AC3E}">
        <p14:creationId xmlns:p14="http://schemas.microsoft.com/office/powerpoint/2010/main" val="3592721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8698" y="148737"/>
            <a:ext cx="6926394" cy="3526581"/>
            <a:chOff x="1081724" y="5454005"/>
            <a:chExt cx="10896646" cy="3298768"/>
          </a:xfrm>
        </p:grpSpPr>
        <p:sp>
          <p:nvSpPr>
            <p:cNvPr id="5" name="object 5"/>
            <p:cNvSpPr/>
            <p:nvPr/>
          </p:nvSpPr>
          <p:spPr>
            <a:xfrm>
              <a:off x="1081724" y="5475538"/>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136380" y="5454005"/>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419652" y="200013"/>
            <a:ext cx="6524487" cy="338700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generieke train-dataset</a:t>
            </a:r>
          </a:p>
          <a:p>
            <a:pPr marL="8929">
              <a:spcBef>
                <a:spcPts val="91"/>
              </a:spcBef>
            </a:pPr>
            <a:r>
              <a:rPr lang="nl-NL" sz="3600" b="1" dirty="0">
                <a:latin typeface="Courier New"/>
                <a:cs typeface="Courier New"/>
              </a:rPr>
              <a:t>machinaal leren</a:t>
            </a:r>
          </a:p>
          <a:p>
            <a:pPr marL="8929">
              <a:spcBef>
                <a:spcPts val="91"/>
              </a:spcBef>
            </a:pPr>
            <a:r>
              <a:rPr lang="nl-NL" sz="3600" b="1" dirty="0">
                <a:latin typeface="Courier New"/>
                <a:cs typeface="Courier New"/>
              </a:rPr>
              <a:t>Black-Box </a:t>
            </a:r>
          </a:p>
          <a:p>
            <a:pPr marL="8929">
              <a:spcBef>
                <a:spcPts val="91"/>
              </a:spcBef>
            </a:pPr>
            <a:r>
              <a:rPr lang="nl-NL" sz="3600" b="1" dirty="0">
                <a:solidFill>
                  <a:srgbClr val="FF0000"/>
                </a:solidFill>
                <a:latin typeface="Courier New"/>
                <a:cs typeface="Courier New"/>
              </a:rPr>
              <a:t>GEEN</a:t>
            </a:r>
            <a:r>
              <a:rPr lang="nl-NL" sz="3600" b="1" dirty="0">
                <a:latin typeface="Courier New"/>
                <a:cs typeface="Courier New"/>
              </a:rPr>
              <a:t> Human-in-</a:t>
            </a:r>
            <a:r>
              <a:rPr lang="nl-NL" sz="3600" b="1" dirty="0" err="1">
                <a:latin typeface="Courier New"/>
                <a:cs typeface="Courier New"/>
              </a:rPr>
              <a:t>the</a:t>
            </a:r>
            <a:r>
              <a:rPr lang="nl-NL" sz="3600" b="1" dirty="0">
                <a:latin typeface="Courier New"/>
                <a:cs typeface="Courier New"/>
              </a:rPr>
              <a:t>-loop</a:t>
            </a:r>
          </a:p>
          <a:p>
            <a:pPr marL="8929">
              <a:spcBef>
                <a:spcPts val="91"/>
              </a:spcBef>
            </a:pPr>
            <a:r>
              <a:rPr lang="nl-NL" sz="3600" b="1" dirty="0">
                <a:latin typeface="Courier New"/>
                <a:cs typeface="Courier New"/>
              </a:rPr>
              <a:t>multimodaliteit</a:t>
            </a:r>
            <a:br>
              <a:rPr lang="nl-NL" sz="3600" b="1" dirty="0">
                <a:latin typeface="Courier New"/>
                <a:cs typeface="Courier New"/>
              </a:rPr>
            </a:br>
            <a:r>
              <a:rPr lang="nl-NL" sz="3600" b="1" dirty="0">
                <a:latin typeface="Courier New"/>
                <a:cs typeface="Courier New"/>
              </a:rPr>
              <a:t>Commerciële belangen</a:t>
            </a:r>
          </a:p>
        </p:txBody>
      </p:sp>
      <p:grpSp>
        <p:nvGrpSpPr>
          <p:cNvPr id="7" name="object 4">
            <a:extLst>
              <a:ext uri="{FF2B5EF4-FFF2-40B4-BE49-F238E27FC236}">
                <a16:creationId xmlns:a16="http://schemas.microsoft.com/office/drawing/2014/main" id="{E2827E24-4837-3352-F6AD-933540CAFF1A}"/>
              </a:ext>
            </a:extLst>
          </p:cNvPr>
          <p:cNvGrpSpPr/>
          <p:nvPr/>
        </p:nvGrpSpPr>
        <p:grpSpPr>
          <a:xfrm>
            <a:off x="5031409" y="3778046"/>
            <a:ext cx="6926394" cy="2888926"/>
            <a:chOff x="1081619" y="5621982"/>
            <a:chExt cx="10841990" cy="3277235"/>
          </a:xfrm>
        </p:grpSpPr>
        <p:sp>
          <p:nvSpPr>
            <p:cNvPr id="9" name="object 5">
              <a:extLst>
                <a:ext uri="{FF2B5EF4-FFF2-40B4-BE49-F238E27FC236}">
                  <a16:creationId xmlns:a16="http://schemas.microsoft.com/office/drawing/2014/main" id="{B1F4B3B7-4504-AF63-8BC5-B76B0D52EDCC}"/>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0" name="object 6">
              <a:extLst>
                <a:ext uri="{FF2B5EF4-FFF2-40B4-BE49-F238E27FC236}">
                  <a16:creationId xmlns:a16="http://schemas.microsoft.com/office/drawing/2014/main" id="{CD938D14-D9D9-CC67-7A08-9BEF0F8CC80C}"/>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1" name="object 8">
            <a:extLst>
              <a:ext uri="{FF2B5EF4-FFF2-40B4-BE49-F238E27FC236}">
                <a16:creationId xmlns:a16="http://schemas.microsoft.com/office/drawing/2014/main" id="{57FB6FD3-C7D9-45D1-AC98-4CB4B7493B3D}"/>
              </a:ext>
            </a:extLst>
          </p:cNvPr>
          <p:cNvSpPr txBox="1"/>
          <p:nvPr/>
        </p:nvSpPr>
        <p:spPr>
          <a:xfrm>
            <a:off x="5296378" y="3778046"/>
            <a:ext cx="7642087" cy="2820184"/>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creëert </a:t>
            </a:r>
            <a:r>
              <a:rPr lang="nl-NL" sz="3600" b="1" dirty="0">
                <a:solidFill>
                  <a:srgbClr val="FF0000"/>
                </a:solidFill>
                <a:latin typeface="Courier New"/>
                <a:cs typeface="Courier New"/>
              </a:rPr>
              <a:t>risico’s</a:t>
            </a:r>
            <a:r>
              <a:rPr lang="nl-NL" sz="3600" b="1" dirty="0">
                <a:latin typeface="Courier New"/>
                <a:cs typeface="Courier New"/>
              </a:rPr>
              <a:t> </a:t>
            </a:r>
          </a:p>
          <a:p>
            <a:pPr marL="8929">
              <a:spcBef>
                <a:spcPts val="91"/>
              </a:spcBef>
            </a:pPr>
            <a:r>
              <a:rPr lang="nl-NL" sz="3600" b="1" dirty="0">
                <a:latin typeface="Courier New"/>
                <a:cs typeface="Courier New"/>
              </a:rPr>
              <a:t>	veiligheid</a:t>
            </a:r>
          </a:p>
          <a:p>
            <a:pPr marL="8929">
              <a:spcBef>
                <a:spcPts val="91"/>
              </a:spcBef>
            </a:pPr>
            <a:r>
              <a:rPr lang="nl-NL" sz="3600" b="1" dirty="0">
                <a:latin typeface="Courier New"/>
                <a:cs typeface="Courier New"/>
              </a:rPr>
              <a:t>	Privacy  </a:t>
            </a:r>
          </a:p>
          <a:p>
            <a:pPr marL="8929">
              <a:spcBef>
                <a:spcPts val="91"/>
              </a:spcBef>
            </a:pPr>
            <a:r>
              <a:rPr lang="nl-NL" sz="3600" b="1" dirty="0">
                <a:latin typeface="Courier New"/>
                <a:cs typeface="Courier New"/>
              </a:rPr>
              <a:t>	betrouwbaarheid &amp; 	reproduceerbaarheid</a:t>
            </a:r>
            <a:endParaRPr lang="nl-NL" sz="3600" dirty="0">
              <a:latin typeface="Courier New"/>
              <a:cs typeface="Courier New"/>
            </a:endParaRPr>
          </a:p>
        </p:txBody>
      </p:sp>
      <p:sp>
        <p:nvSpPr>
          <p:cNvPr id="3" name="Rectangle: Rounded Corners 2">
            <a:extLst>
              <a:ext uri="{FF2B5EF4-FFF2-40B4-BE49-F238E27FC236}">
                <a16:creationId xmlns:a16="http://schemas.microsoft.com/office/drawing/2014/main" id="{B83F0F6A-2258-F4D6-E8C0-5B8CD6AB28CF}"/>
              </a:ext>
            </a:extLst>
          </p:cNvPr>
          <p:cNvSpPr/>
          <p:nvPr/>
        </p:nvSpPr>
        <p:spPr>
          <a:xfrm>
            <a:off x="5159340" y="3838714"/>
            <a:ext cx="6643755" cy="2725530"/>
          </a:xfrm>
          <a:prstGeom prst="roundRect">
            <a:avLst/>
          </a:prstGeom>
          <a:solidFill>
            <a:srgbClr val="FF0000">
              <a:alpha val="3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1733848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047071" y="1302112"/>
            <a:ext cx="8384129" cy="44097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399436" y="1488055"/>
            <a:ext cx="7813389" cy="4149394"/>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Generatieve-AI</a:t>
            </a:r>
          </a:p>
          <a:p>
            <a:pPr marL="8929">
              <a:spcBef>
                <a:spcPts val="91"/>
              </a:spcBef>
            </a:pPr>
            <a:endParaRPr lang="nl-NL" sz="4219" b="1" dirty="0">
              <a:solidFill>
                <a:srgbClr val="C00000"/>
              </a:solidFill>
              <a:latin typeface="Courier New"/>
              <a:cs typeface="Courier New"/>
            </a:endParaRPr>
          </a:p>
          <a:p>
            <a:pPr marL="8929">
              <a:spcBef>
                <a:spcPts val="91"/>
              </a:spcBef>
            </a:pPr>
            <a:r>
              <a:rPr lang="nl-NL" sz="4219" b="1" dirty="0">
                <a:solidFill>
                  <a:srgbClr val="C00000"/>
                </a:solidFill>
                <a:latin typeface="Courier New"/>
                <a:cs typeface="Courier New"/>
              </a:rPr>
              <a:t>Hoe pas je Zero Trust principes toe op het gebruik van publieke chatbots zoals </a:t>
            </a:r>
            <a:r>
              <a:rPr lang="nl-NL" sz="4219" b="1" dirty="0" err="1">
                <a:solidFill>
                  <a:srgbClr val="C00000"/>
                </a:solidFill>
                <a:latin typeface="Courier New"/>
                <a:cs typeface="Courier New"/>
              </a:rPr>
              <a:t>Chat-GPT</a:t>
            </a:r>
            <a:r>
              <a:rPr lang="nl-NL" sz="4219" b="1" dirty="0">
                <a:solidFill>
                  <a:srgbClr val="C00000"/>
                </a:solidFill>
                <a:latin typeface="Courier New"/>
                <a:cs typeface="Courier New"/>
              </a:rPr>
              <a:t>?</a:t>
            </a:r>
            <a:endParaRPr sz="4219" i="1" dirty="0">
              <a:solidFill>
                <a:srgbClr val="C00000"/>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1021381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grpSp>
        <p:nvGrpSpPr>
          <p:cNvPr id="4" name="object 4"/>
          <p:cNvGrpSpPr/>
          <p:nvPr/>
        </p:nvGrpSpPr>
        <p:grpSpPr>
          <a:xfrm>
            <a:off x="1930258" y="1050296"/>
            <a:ext cx="8817074" cy="535050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29816" y="1468752"/>
            <a:ext cx="6386730" cy="3730689"/>
          </a:xfrm>
          <a:prstGeom prst="rect">
            <a:avLst/>
          </a:prstGeom>
        </p:spPr>
        <p:txBody>
          <a:bodyPr vert="horz" wrap="square" lIns="0" tIns="11609" rIns="0" bIns="0" rtlCol="0">
            <a:spAutoFit/>
          </a:bodyPr>
          <a:lstStyle/>
          <a:p>
            <a:pPr marL="8929">
              <a:spcBef>
                <a:spcPts val="70"/>
              </a:spcBef>
              <a:defRPr/>
            </a:pPr>
            <a:r>
              <a:rPr lang="nl-NL" sz="4800" b="1" i="1" spc="39" dirty="0">
                <a:solidFill>
                  <a:srgbClr val="C00000"/>
                </a:solidFill>
                <a:cs typeface="Arial"/>
              </a:rPr>
              <a:t>Human-in-</a:t>
            </a:r>
            <a:r>
              <a:rPr lang="nl-NL" sz="4800" b="1" i="1" spc="39" dirty="0" err="1">
                <a:solidFill>
                  <a:srgbClr val="C00000"/>
                </a:solidFill>
                <a:cs typeface="Arial"/>
              </a:rPr>
              <a:t>the</a:t>
            </a:r>
            <a:r>
              <a:rPr lang="nl-NL" sz="4800" b="1" i="1" spc="39" dirty="0">
                <a:solidFill>
                  <a:srgbClr val="C00000"/>
                </a:solidFill>
                <a:cs typeface="Arial"/>
              </a:rPr>
              <a:t> Loop</a:t>
            </a:r>
          </a:p>
          <a:p>
            <a:pPr marL="8929">
              <a:spcBef>
                <a:spcPts val="70"/>
              </a:spcBef>
              <a:defRPr/>
            </a:pPr>
            <a:endParaRPr lang="nl-NL" sz="4800" b="1" i="1" spc="39" dirty="0">
              <a:solidFill>
                <a:srgbClr val="C00000"/>
              </a:solidFill>
              <a:cs typeface="Arial"/>
            </a:endParaRP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800" i="1" spc="39" dirty="0">
                <a:solidFill>
                  <a:srgbClr val="C00000"/>
                </a:solidFill>
                <a:latin typeface="Arial"/>
                <a:cs typeface="Arial"/>
              </a:rPr>
              <a:t>“Cyber Security” </a:t>
            </a:r>
            <a:r>
              <a:rPr lang="nl-NL" sz="4800" i="1" spc="39" dirty="0">
                <a:solidFill>
                  <a:srgbClr val="002060"/>
                </a:solidFill>
                <a:latin typeface="Arial"/>
                <a:cs typeface="Arial"/>
              </a:rPr>
              <a:t>beveiligingsrichtlijnen voor </a:t>
            </a:r>
            <a:r>
              <a:rPr lang="nl-NL" sz="4800" i="1" spc="39" dirty="0" err="1">
                <a:solidFill>
                  <a:srgbClr val="C00000"/>
                </a:solidFill>
                <a:latin typeface="Arial"/>
                <a:cs typeface="Arial"/>
              </a:rPr>
              <a:t>LLMs</a:t>
            </a:r>
            <a:r>
              <a:rPr lang="nl-NL" sz="4800" i="1" spc="39" dirty="0">
                <a:solidFill>
                  <a:srgbClr val="C00000"/>
                </a:solidFill>
                <a:latin typeface="Arial"/>
                <a:cs typeface="Arial"/>
              </a:rPr>
              <a:t>:</a:t>
            </a:r>
          </a:p>
        </p:txBody>
      </p:sp>
    </p:spTree>
    <p:extLst>
      <p:ext uri="{BB962C8B-B14F-4D97-AF65-F5344CB8AC3E}">
        <p14:creationId xmlns:p14="http://schemas.microsoft.com/office/powerpoint/2010/main" val="4213323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0" y="15245"/>
            <a:ext cx="11931471"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Open Web Application Security Project (OWASP) </a:t>
            </a:r>
            <a:r>
              <a:rPr lang="en-US" sz="5867" kern="0" dirty="0">
                <a:solidFill>
                  <a:srgbClr val="C00000"/>
                </a:solidFill>
                <a:latin typeface="Tw Cen Classified MT Std" panose="020B0502020104020603" pitchFamily="34" charset="0"/>
                <a:cs typeface="Arial"/>
                <a:sym typeface="Arial"/>
                <a:rtl val="0"/>
              </a:rPr>
              <a:t>}</a:t>
            </a:r>
          </a:p>
        </p:txBody>
      </p:sp>
      <p:sp>
        <p:nvSpPr>
          <p:cNvPr id="6" name="TextBox 5">
            <a:extLst>
              <a:ext uri="{FF2B5EF4-FFF2-40B4-BE49-F238E27FC236}">
                <a16:creationId xmlns:a16="http://schemas.microsoft.com/office/drawing/2014/main" id="{E84E037B-D593-3CAF-C706-1000832730A1}"/>
              </a:ext>
            </a:extLst>
          </p:cNvPr>
          <p:cNvSpPr txBox="1"/>
          <p:nvPr/>
        </p:nvSpPr>
        <p:spPr>
          <a:xfrm>
            <a:off x="389238" y="979080"/>
            <a:ext cx="10917193" cy="1697068"/>
          </a:xfrm>
          <a:prstGeom prst="rect">
            <a:avLst/>
          </a:prstGeom>
          <a:solidFill>
            <a:schemeClr val="bg1">
              <a:lumMod val="95000"/>
            </a:schemeClr>
          </a:solidFill>
        </p:spPr>
        <p:txBody>
          <a:bodyPr wrap="square">
            <a:spAutoFit/>
          </a:bodyPr>
          <a:lstStyle/>
          <a:p>
            <a:pPr lvl="1">
              <a:lnSpc>
                <a:spcPct val="150000"/>
              </a:lnSpc>
            </a:pPr>
            <a:r>
              <a:rPr lang="nl-NL" sz="2400" b="0" i="0" dirty="0">
                <a:solidFill>
                  <a:srgbClr val="1F2937"/>
                </a:solidFill>
                <a:effectLst/>
                <a:latin typeface="ui-sans-serif"/>
              </a:rPr>
              <a:t>De </a:t>
            </a:r>
            <a:r>
              <a:rPr lang="nl-NL" sz="2400" b="1" i="0" dirty="0">
                <a:solidFill>
                  <a:srgbClr val="C00000"/>
                </a:solidFill>
                <a:effectLst/>
                <a:latin typeface="ui-sans-serif"/>
              </a:rPr>
              <a:t>Open Web Application Security Project (OWASP) </a:t>
            </a:r>
            <a:r>
              <a:rPr lang="nl-NL" sz="2400" b="0" i="0" dirty="0">
                <a:solidFill>
                  <a:srgbClr val="1F2937"/>
                </a:solidFill>
                <a:effectLst/>
                <a:latin typeface="ui-sans-serif"/>
              </a:rPr>
              <a:t>is een open-source project waar beveiligingsexperts continu aan werken, om de lijst actueel te houden met de meest voorkomende veiligheidslekken. </a:t>
            </a:r>
          </a:p>
        </p:txBody>
      </p:sp>
      <p:sp>
        <p:nvSpPr>
          <p:cNvPr id="10" name="TextBox 9">
            <a:extLst>
              <a:ext uri="{FF2B5EF4-FFF2-40B4-BE49-F238E27FC236}">
                <a16:creationId xmlns:a16="http://schemas.microsoft.com/office/drawing/2014/main" id="{CA32489B-72CF-71C9-CB7F-84669A6F83AD}"/>
              </a:ext>
            </a:extLst>
          </p:cNvPr>
          <p:cNvSpPr txBox="1"/>
          <p:nvPr/>
        </p:nvSpPr>
        <p:spPr>
          <a:xfrm>
            <a:off x="9051466" y="5560541"/>
            <a:ext cx="2582420" cy="830997"/>
          </a:xfrm>
          <a:prstGeom prst="rect">
            <a:avLst/>
          </a:prstGeom>
          <a:noFill/>
        </p:spPr>
        <p:txBody>
          <a:bodyPr wrap="square">
            <a:spAutoFit/>
          </a:bodyPr>
          <a:lstStyle/>
          <a:p>
            <a:r>
              <a:rPr lang="nl-NL" sz="1200" dirty="0">
                <a:hlinkClick r:id="rId3"/>
              </a:rPr>
              <a:t>https://owasp.org/www-project-top-10-for-large-language-model-applications/assets/PDF/OWASP-Top-10-for-LLMs-2023-v05.pdf</a:t>
            </a:r>
            <a:endParaRPr lang="nl-NL" sz="1200" dirty="0"/>
          </a:p>
        </p:txBody>
      </p:sp>
      <p:pic>
        <p:nvPicPr>
          <p:cNvPr id="6146" name="Picture 2" descr="QR Code Image">
            <a:extLst>
              <a:ext uri="{FF2B5EF4-FFF2-40B4-BE49-F238E27FC236}">
                <a16:creationId xmlns:a16="http://schemas.microsoft.com/office/drawing/2014/main" id="{AB8495BF-D332-2E85-C6C5-8A19224D3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1466" y="3006072"/>
            <a:ext cx="2508280" cy="2508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74CCA72-3AB8-C11F-DEAA-A2B251897087}"/>
              </a:ext>
            </a:extLst>
          </p:cNvPr>
          <p:cNvPicPr>
            <a:picLocks noChangeAspect="1"/>
          </p:cNvPicPr>
          <p:nvPr/>
        </p:nvPicPr>
        <p:blipFill>
          <a:blip r:embed="rId5"/>
          <a:stretch>
            <a:fillRect/>
          </a:stretch>
        </p:blipFill>
        <p:spPr>
          <a:xfrm>
            <a:off x="389238" y="3077011"/>
            <a:ext cx="2679988" cy="3528868"/>
          </a:xfrm>
          <a:prstGeom prst="rect">
            <a:avLst/>
          </a:prstGeom>
        </p:spPr>
      </p:pic>
      <p:pic>
        <p:nvPicPr>
          <p:cNvPr id="14" name="Picture 13">
            <a:extLst>
              <a:ext uri="{FF2B5EF4-FFF2-40B4-BE49-F238E27FC236}">
                <a16:creationId xmlns:a16="http://schemas.microsoft.com/office/drawing/2014/main" id="{1C98E80F-61D8-B7BF-698C-775D512516D7}"/>
              </a:ext>
            </a:extLst>
          </p:cNvPr>
          <p:cNvPicPr>
            <a:picLocks noChangeAspect="1"/>
          </p:cNvPicPr>
          <p:nvPr/>
        </p:nvPicPr>
        <p:blipFill>
          <a:blip r:embed="rId6"/>
          <a:stretch>
            <a:fillRect/>
          </a:stretch>
        </p:blipFill>
        <p:spPr>
          <a:xfrm>
            <a:off x="3525953" y="3077011"/>
            <a:ext cx="2439782" cy="3528868"/>
          </a:xfrm>
          <a:prstGeom prst="rect">
            <a:avLst/>
          </a:prstGeom>
        </p:spPr>
      </p:pic>
    </p:spTree>
    <p:extLst>
      <p:ext uri="{BB962C8B-B14F-4D97-AF65-F5344CB8AC3E}">
        <p14:creationId xmlns:p14="http://schemas.microsoft.com/office/powerpoint/2010/main" val="3245749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Rectangle 1">
            <a:extLst>
              <a:ext uri="{FF2B5EF4-FFF2-40B4-BE49-F238E27FC236}">
                <a16:creationId xmlns:a16="http://schemas.microsoft.com/office/drawing/2014/main" id="{326DAC84-B569-E189-CDD1-EFADAF57FE36}"/>
              </a:ext>
            </a:extLst>
          </p:cNvPr>
          <p:cNvSpPr/>
          <p:nvPr/>
        </p:nvSpPr>
        <p:spPr>
          <a:xfrm>
            <a:off x="92675" y="66687"/>
            <a:ext cx="9730549"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nl-NL" sz="4400" kern="0" dirty="0">
                <a:solidFill>
                  <a:srgbClr val="C00000"/>
                </a:solidFill>
                <a:latin typeface="Tw Cen Classified MT Std" panose="020B0502020104020603" pitchFamily="34" charset="0"/>
                <a:cs typeface="Arial"/>
                <a:sym typeface="Arial"/>
                <a:rtl val="0"/>
              </a:rPr>
              <a:t>Bekende LLM “cyber” veiligheidsrisico’s</a:t>
            </a:r>
            <a:r>
              <a:rPr lang="en-US" sz="5867" kern="0" dirty="0">
                <a:solidFill>
                  <a:srgbClr val="C00000"/>
                </a:solidFill>
                <a:latin typeface="Tw Cen Classified MT Std" panose="020B0502020104020603" pitchFamily="34" charset="0"/>
                <a:cs typeface="Arial"/>
                <a:sym typeface="Arial"/>
                <a:rtl val="0"/>
              </a:rPr>
              <a:t>}</a:t>
            </a:r>
          </a:p>
        </p:txBody>
      </p:sp>
      <p:sp>
        <p:nvSpPr>
          <p:cNvPr id="13" name="TextBox 12">
            <a:extLst>
              <a:ext uri="{FF2B5EF4-FFF2-40B4-BE49-F238E27FC236}">
                <a16:creationId xmlns:a16="http://schemas.microsoft.com/office/drawing/2014/main" id="{F6E1CBC8-ECF3-0ED2-5F9F-C7A62378248F}"/>
              </a:ext>
            </a:extLst>
          </p:cNvPr>
          <p:cNvSpPr txBox="1"/>
          <p:nvPr/>
        </p:nvSpPr>
        <p:spPr>
          <a:xfrm>
            <a:off x="265668" y="1322329"/>
            <a:ext cx="4090089" cy="5078313"/>
          </a:xfrm>
          <a:prstGeom prst="rect">
            <a:avLst/>
          </a:prstGeom>
          <a:solidFill>
            <a:schemeClr val="accent5">
              <a:lumMod val="20000"/>
              <a:lumOff val="80000"/>
            </a:schemeClr>
          </a:solidFill>
        </p:spPr>
        <p:txBody>
          <a:bodyPr wrap="square">
            <a:spAutoFit/>
          </a:bodyPr>
          <a:lstStyle/>
          <a:p>
            <a:r>
              <a:rPr lang="nl-NL" b="0" i="0" dirty="0">
                <a:solidFill>
                  <a:srgbClr val="3B4346"/>
                </a:solidFill>
                <a:effectLst/>
                <a:latin typeface="ibm plex sans condensed" panose="020F0502020204030204" pitchFamily="34" charset="0"/>
              </a:rPr>
              <a:t>Volgen OWASP gebruiken onderwijsinstellingen veelvuldig </a:t>
            </a:r>
            <a:r>
              <a:rPr lang="nl-NL" dirty="0">
                <a:solidFill>
                  <a:srgbClr val="3B4346"/>
                </a:solidFill>
                <a:latin typeface="ibm plex sans condensed" panose="020F0502020204030204" pitchFamily="34" charset="0"/>
              </a:rPr>
              <a:t>op </a:t>
            </a:r>
            <a:r>
              <a:rPr lang="nl-NL" b="0" i="0" dirty="0" err="1">
                <a:solidFill>
                  <a:srgbClr val="3B4346"/>
                </a:solidFill>
                <a:effectLst/>
                <a:latin typeface="ibm plex sans condensed" panose="020F0502020204030204" pitchFamily="34" charset="0"/>
              </a:rPr>
              <a:t>LLM’s</a:t>
            </a:r>
            <a:r>
              <a:rPr lang="nl-NL" b="0" i="0" dirty="0">
                <a:solidFill>
                  <a:srgbClr val="3B4346"/>
                </a:solidFill>
                <a:effectLst/>
                <a:latin typeface="ibm plex sans condensed" panose="020F0502020204030204" pitchFamily="34" charset="0"/>
              </a:rPr>
              <a:t> gebaseerde public Chabots, maar lijken daarbij niet een duidelijk security-protocol te volgen. </a:t>
            </a:r>
          </a:p>
          <a:p>
            <a:endParaRPr lang="nl-NL" dirty="0">
              <a:solidFill>
                <a:srgbClr val="3B4346"/>
              </a:solidFill>
              <a:latin typeface="ibm plex sans condensed" panose="020F0502020204030204" pitchFamily="34" charset="0"/>
            </a:endParaRPr>
          </a:p>
          <a:p>
            <a:r>
              <a:rPr lang="nl-NL" b="0" i="0" dirty="0">
                <a:solidFill>
                  <a:srgbClr val="3B4346"/>
                </a:solidFill>
                <a:effectLst/>
                <a:latin typeface="ibm plex sans condensed" panose="020B0506050203000203" pitchFamily="34" charset="0"/>
              </a:rPr>
              <a:t>Het belang van een </a:t>
            </a:r>
            <a:r>
              <a:rPr lang="nl-NL" b="1" i="0" dirty="0">
                <a:solidFill>
                  <a:srgbClr val="C00000"/>
                </a:solidFill>
                <a:effectLst/>
                <a:latin typeface="ibm plex sans condensed" panose="020B0506050203000203" pitchFamily="34" charset="0"/>
              </a:rPr>
              <a:t>“human-in-</a:t>
            </a:r>
            <a:r>
              <a:rPr lang="nl-NL" b="1" i="0" dirty="0" err="1">
                <a:solidFill>
                  <a:srgbClr val="C00000"/>
                </a:solidFill>
                <a:effectLst/>
                <a:latin typeface="ibm plex sans condensed" panose="020B0506050203000203" pitchFamily="34" charset="0"/>
              </a:rPr>
              <a:t>the</a:t>
            </a:r>
            <a:r>
              <a:rPr lang="nl-NL" b="1" i="0" dirty="0">
                <a:solidFill>
                  <a:srgbClr val="C00000"/>
                </a:solidFill>
                <a:effectLst/>
                <a:latin typeface="ibm plex sans condensed" panose="020B0506050203000203" pitchFamily="34" charset="0"/>
              </a:rPr>
              <a:t>-loop” </a:t>
            </a:r>
            <a:r>
              <a:rPr lang="nl-NL" b="0" i="0" dirty="0">
                <a:solidFill>
                  <a:srgbClr val="3B4346"/>
                </a:solidFill>
                <a:effectLst/>
                <a:latin typeface="ibm plex sans condensed" panose="020B0506050203000203" pitchFamily="34" charset="0"/>
              </a:rPr>
              <a:t>is niet te onderschatten, zoals door toestemming voor bepaalde acties afhankelijk te maken van een menselijke goedkeuring. </a:t>
            </a:r>
          </a:p>
          <a:p>
            <a:endParaRPr lang="nl-NL" dirty="0">
              <a:solidFill>
                <a:srgbClr val="3B4346"/>
              </a:solidFill>
              <a:latin typeface="ibm plex sans condensed" panose="020B0506050203000203" pitchFamily="34" charset="0"/>
            </a:endParaRPr>
          </a:p>
          <a:p>
            <a:r>
              <a:rPr lang="nl-NL" b="0" i="0" dirty="0">
                <a:solidFill>
                  <a:srgbClr val="3B4346"/>
                </a:solidFill>
                <a:effectLst/>
                <a:latin typeface="ibm plex sans condensed" panose="020B0506050203000203" pitchFamily="34" charset="0"/>
              </a:rPr>
              <a:t>Het naleven van “</a:t>
            </a:r>
            <a:r>
              <a:rPr lang="nl-NL" b="1" i="0" dirty="0">
                <a:solidFill>
                  <a:srgbClr val="C00000"/>
                </a:solidFill>
                <a:effectLst/>
                <a:latin typeface="ibm plex sans condensed" panose="020B0506050203000203" pitchFamily="34" charset="0"/>
              </a:rPr>
              <a:t>zero-trust principes” </a:t>
            </a:r>
            <a:r>
              <a:rPr lang="nl-NL" b="0" i="0" dirty="0">
                <a:solidFill>
                  <a:srgbClr val="3B4346"/>
                </a:solidFill>
                <a:effectLst/>
                <a:latin typeface="ibm plex sans condensed" panose="020B0506050203000203" pitchFamily="34" charset="0"/>
              </a:rPr>
              <a:t>en “</a:t>
            </a:r>
            <a:r>
              <a:rPr lang="nl-NL" b="1" i="0" dirty="0" err="1">
                <a:solidFill>
                  <a:srgbClr val="C00000"/>
                </a:solidFill>
                <a:effectLst/>
                <a:latin typeface="ibm plex sans condensed" panose="020B0506050203000203" pitchFamily="34" charset="0"/>
              </a:rPr>
              <a:t>least</a:t>
            </a:r>
            <a:r>
              <a:rPr lang="nl-NL" b="1" i="0" dirty="0">
                <a:solidFill>
                  <a:srgbClr val="C00000"/>
                </a:solidFill>
                <a:effectLst/>
                <a:latin typeface="ibm plex sans condensed" panose="020B0506050203000203" pitchFamily="34" charset="0"/>
              </a:rPr>
              <a:t>-privilege”</a:t>
            </a:r>
            <a:r>
              <a:rPr lang="nl-NL" b="0" i="0" dirty="0">
                <a:solidFill>
                  <a:srgbClr val="3B4346"/>
                </a:solidFill>
                <a:effectLst/>
                <a:latin typeface="ibm plex sans condensed" panose="020B0506050203000203" pitchFamily="34" charset="0"/>
              </a:rPr>
              <a:t> toegang is eveneens broodnodig. Een LLM moet behandeld worden als een </a:t>
            </a:r>
            <a:r>
              <a:rPr lang="nl-NL" b="0" i="0" dirty="0" err="1">
                <a:solidFill>
                  <a:srgbClr val="3B4346"/>
                </a:solidFill>
                <a:effectLst/>
                <a:latin typeface="ibm plex sans condensed" panose="020B0506050203000203" pitchFamily="34" charset="0"/>
              </a:rPr>
              <a:t>untrusted</a:t>
            </a:r>
            <a:r>
              <a:rPr lang="nl-NL" b="0" i="0" dirty="0">
                <a:solidFill>
                  <a:srgbClr val="3B4346"/>
                </a:solidFill>
                <a:effectLst/>
                <a:latin typeface="ibm plex sans condensed" panose="020B0506050203000203" pitchFamily="34" charset="0"/>
              </a:rPr>
              <a:t> user om de invloed van een kwaadwillende zoveel mogelijk in te perken.</a:t>
            </a:r>
            <a:endParaRPr lang="nl-NL" dirty="0"/>
          </a:p>
        </p:txBody>
      </p:sp>
      <p:pic>
        <p:nvPicPr>
          <p:cNvPr id="15" name="Picture 14">
            <a:extLst>
              <a:ext uri="{FF2B5EF4-FFF2-40B4-BE49-F238E27FC236}">
                <a16:creationId xmlns:a16="http://schemas.microsoft.com/office/drawing/2014/main" id="{0A132FC4-C074-1804-8213-A369AF218A64}"/>
              </a:ext>
            </a:extLst>
          </p:cNvPr>
          <p:cNvPicPr>
            <a:picLocks noChangeAspect="1"/>
          </p:cNvPicPr>
          <p:nvPr/>
        </p:nvPicPr>
        <p:blipFill>
          <a:blip r:embed="rId3"/>
          <a:stretch>
            <a:fillRect/>
          </a:stretch>
        </p:blipFill>
        <p:spPr>
          <a:xfrm>
            <a:off x="4792288" y="1136821"/>
            <a:ext cx="5427876" cy="5449330"/>
          </a:xfrm>
          <a:prstGeom prst="rect">
            <a:avLst/>
          </a:prstGeom>
        </p:spPr>
      </p:pic>
      <p:sp>
        <p:nvSpPr>
          <p:cNvPr id="16" name="TextBox 15">
            <a:extLst>
              <a:ext uri="{FF2B5EF4-FFF2-40B4-BE49-F238E27FC236}">
                <a16:creationId xmlns:a16="http://schemas.microsoft.com/office/drawing/2014/main" id="{6D4BD58F-DDE0-348E-F2FD-66CD1EA5A83C}"/>
              </a:ext>
            </a:extLst>
          </p:cNvPr>
          <p:cNvSpPr txBox="1"/>
          <p:nvPr/>
        </p:nvSpPr>
        <p:spPr>
          <a:xfrm>
            <a:off x="10443521" y="1904793"/>
            <a:ext cx="1694938" cy="584775"/>
          </a:xfrm>
          <a:prstGeom prst="rect">
            <a:avLst/>
          </a:prstGeom>
          <a:noFill/>
        </p:spPr>
        <p:txBody>
          <a:bodyPr wrap="square">
            <a:spAutoFit/>
          </a:bodyPr>
          <a:lstStyle/>
          <a:p>
            <a:r>
              <a:rPr lang="nl-NL" sz="800" dirty="0">
                <a:hlinkClick r:id="rId4"/>
              </a:rPr>
              <a:t>https://owasp.org/www-project-top-10-for-large-language-model-applications/assets/PDF/OWASP-Top-10-for-LLMs-2023-v05.pdf</a:t>
            </a:r>
            <a:endParaRPr lang="nl-NL" sz="800" dirty="0"/>
          </a:p>
        </p:txBody>
      </p:sp>
      <p:pic>
        <p:nvPicPr>
          <p:cNvPr id="17" name="Picture 2" descr="QR Code Image">
            <a:extLst>
              <a:ext uri="{FF2B5EF4-FFF2-40B4-BE49-F238E27FC236}">
                <a16:creationId xmlns:a16="http://schemas.microsoft.com/office/drawing/2014/main" id="{58A603D1-5C67-1615-5EA7-EC37F8C84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521" y="320490"/>
            <a:ext cx="1482811" cy="14828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5021292-DF89-DAA4-A137-5DC5F5090A48}"/>
              </a:ext>
            </a:extLst>
          </p:cNvPr>
          <p:cNvSpPr/>
          <p:nvPr/>
        </p:nvSpPr>
        <p:spPr>
          <a:xfrm>
            <a:off x="4643965" y="1061895"/>
            <a:ext cx="2807422" cy="1091160"/>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Rounded Corners 18">
            <a:extLst>
              <a:ext uri="{FF2B5EF4-FFF2-40B4-BE49-F238E27FC236}">
                <a16:creationId xmlns:a16="http://schemas.microsoft.com/office/drawing/2014/main" id="{42E7D46F-367B-4DFA-556D-7EA52466AAB7}"/>
              </a:ext>
            </a:extLst>
          </p:cNvPr>
          <p:cNvSpPr/>
          <p:nvPr/>
        </p:nvSpPr>
        <p:spPr>
          <a:xfrm>
            <a:off x="7524421" y="2274277"/>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DDC6A13A-E9F0-238B-631A-B46844FF8B88}"/>
              </a:ext>
            </a:extLst>
          </p:cNvPr>
          <p:cNvSpPr/>
          <p:nvPr/>
        </p:nvSpPr>
        <p:spPr>
          <a:xfrm>
            <a:off x="7524421" y="3429000"/>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ACA6BD41-7A9A-8210-9F26-06DA6AFE748A}"/>
              </a:ext>
            </a:extLst>
          </p:cNvPr>
          <p:cNvSpPr/>
          <p:nvPr/>
        </p:nvSpPr>
        <p:spPr>
          <a:xfrm>
            <a:off x="7524421" y="4529922"/>
            <a:ext cx="2807422" cy="955306"/>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18869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9803" y="5874576"/>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152706" y="1140189"/>
            <a:ext cx="11886587" cy="5429628"/>
          </a:xfrm>
          <a:prstGeom prst="rect">
            <a:avLst/>
          </a:prstGeom>
          <a:noFill/>
        </p:spPr>
        <p:txBody>
          <a:bodyPr wrap="square">
            <a:spAutoFit/>
          </a:bodyPr>
          <a:lstStyle/>
          <a:p>
            <a:pPr algn="l">
              <a:lnSpc>
                <a:spcPts val="2200"/>
              </a:lnSpc>
            </a:pPr>
            <a:r>
              <a:rPr lang="nl-NL" sz="1400" b="0" i="0" dirty="0">
                <a:solidFill>
                  <a:srgbClr val="3B4346"/>
                </a:solidFill>
                <a:effectLst/>
                <a:latin typeface="ibm plex sans condensed" panose="020B0506050203000203" pitchFamily="34" charset="0"/>
              </a:rPr>
              <a:t>De input bepaalt wat een LLM produceert. Vaak zijn deze resultaten op voorhand lastig te voorspellen. </a:t>
            </a:r>
          </a:p>
          <a:p>
            <a:pPr algn="l">
              <a:lnSpc>
                <a:spcPts val="2200"/>
              </a:lnSpc>
            </a:pPr>
            <a:r>
              <a:rPr lang="nl-NL" sz="1400" b="0" i="0" dirty="0">
                <a:solidFill>
                  <a:srgbClr val="3B4346"/>
                </a:solidFill>
                <a:effectLst/>
                <a:latin typeface="ibm plex sans condensed" panose="020B0506050203000203" pitchFamily="34" charset="0"/>
              </a:rPr>
              <a:t>Toch kunnen ontwikkelaars de resultaten verfijnen met betere training en sleutelwerk aan de parameters. </a:t>
            </a:r>
          </a:p>
          <a:p>
            <a:pPr algn="l">
              <a:lnSpc>
                <a:spcPts val="2200"/>
              </a:lnSpc>
            </a:pPr>
            <a:r>
              <a:rPr lang="nl-NL" sz="1400" b="0" i="0" dirty="0">
                <a:solidFill>
                  <a:srgbClr val="3B4346"/>
                </a:solidFill>
                <a:effectLst/>
                <a:latin typeface="ibm plex sans condensed" panose="020B0506050203000203" pitchFamily="34" charset="0"/>
              </a:rPr>
              <a:t>Bij publieke chatbots zoals ChatGPT en Google Bard is bekend dat ze vrij snel voorzichtig worden als je ze gedurfde vragen stelt. </a:t>
            </a:r>
          </a:p>
          <a:p>
            <a:pPr algn="l">
              <a:lnSpc>
                <a:spcPts val="2200"/>
              </a:lnSpc>
            </a:pPr>
            <a:r>
              <a:rPr lang="nl-NL" sz="1400" b="0" i="0" dirty="0">
                <a:solidFill>
                  <a:srgbClr val="3B4346"/>
                </a:solidFill>
                <a:effectLst/>
                <a:latin typeface="ibm plex sans condensed" panose="020B0506050203000203" pitchFamily="34" charset="0"/>
              </a:rPr>
              <a:t>In een professionele context gaat het alleen om meer dan lolligheden, en kan een interne LLM bedrijfsgeheimen in huis hebben.</a:t>
            </a:r>
          </a:p>
          <a:p>
            <a:pPr>
              <a:lnSpc>
                <a:spcPts val="2200"/>
              </a:lnSpc>
            </a:pPr>
            <a:r>
              <a:rPr lang="nl-NL" sz="1400" b="0" i="0" dirty="0">
                <a:solidFill>
                  <a:srgbClr val="40454F"/>
                </a:solidFill>
                <a:effectLst/>
                <a:latin typeface="Exo"/>
              </a:rPr>
              <a:t>Hackers kunnen prompts manipuleren,  waardoor het systeem de intenties van de aanvaller uitvoert (denk aan “</a:t>
            </a:r>
            <a:r>
              <a:rPr lang="nl-NL" sz="1400" b="0" i="0" dirty="0" err="1">
                <a:solidFill>
                  <a:srgbClr val="40454F"/>
                </a:solidFill>
                <a:effectLst/>
                <a:latin typeface="Exo"/>
              </a:rPr>
              <a:t>role</a:t>
            </a:r>
            <a:r>
              <a:rPr lang="nl-NL" sz="1400" b="0" i="0" dirty="0">
                <a:solidFill>
                  <a:srgbClr val="40454F"/>
                </a:solidFill>
                <a:effectLst/>
                <a:latin typeface="Exo"/>
              </a:rPr>
              <a:t> </a:t>
            </a:r>
            <a:r>
              <a:rPr lang="nl-NL" sz="1400" b="0" i="0" dirty="0" err="1">
                <a:solidFill>
                  <a:srgbClr val="40454F"/>
                </a:solidFill>
                <a:effectLst/>
                <a:latin typeface="Exo"/>
              </a:rPr>
              <a:t>playing</a:t>
            </a:r>
            <a:r>
              <a:rPr lang="nl-NL" sz="1400" b="0" i="0" dirty="0">
                <a:solidFill>
                  <a:srgbClr val="40454F"/>
                </a:solidFill>
                <a:effectLst/>
                <a:latin typeface="Exo"/>
              </a:rPr>
              <a:t>”).  </a:t>
            </a:r>
          </a:p>
          <a:p>
            <a:pPr>
              <a:lnSpc>
                <a:spcPts val="2200"/>
              </a:lnSpc>
            </a:pPr>
            <a:r>
              <a:rPr lang="nl-NL" sz="1400" b="0" i="0" dirty="0">
                <a:solidFill>
                  <a:srgbClr val="40454F"/>
                </a:solidFill>
                <a:effectLst/>
                <a:latin typeface="Exo"/>
              </a:rPr>
              <a:t>Dit kan leiden tot extractie van gegevens, </a:t>
            </a:r>
            <a:r>
              <a:rPr lang="nl-NL" sz="1400" b="0" i="0" dirty="0" err="1">
                <a:solidFill>
                  <a:srgbClr val="40454F"/>
                </a:solidFill>
                <a:effectLst/>
                <a:latin typeface="Exo"/>
              </a:rPr>
              <a:t>social</a:t>
            </a:r>
            <a:r>
              <a:rPr lang="nl-NL" sz="1400" b="0" i="0" dirty="0">
                <a:solidFill>
                  <a:srgbClr val="40454F"/>
                </a:solidFill>
                <a:effectLst/>
                <a:latin typeface="Exo"/>
              </a:rPr>
              <a:t> engineering en andere problemen.</a:t>
            </a:r>
          </a:p>
          <a:p>
            <a:pPr algn="l">
              <a:lnSpc>
                <a:spcPts val="2200"/>
              </a:lnSpc>
            </a:pPr>
            <a:endParaRPr lang="nl-NL" sz="1400" b="0" i="0" dirty="0">
              <a:solidFill>
                <a:srgbClr val="40454F"/>
              </a:solidFill>
              <a:effectLst/>
              <a:latin typeface="Exo"/>
            </a:endParaRPr>
          </a:p>
          <a:p>
            <a:pPr algn="l">
              <a:lnSpc>
                <a:spcPts val="2200"/>
              </a:lnSpc>
            </a:pPr>
            <a:r>
              <a:rPr lang="nl-NL" sz="1400" b="1" i="0" dirty="0">
                <a:solidFill>
                  <a:srgbClr val="40454F"/>
                </a:solidFill>
                <a:effectLst/>
                <a:latin typeface="Exo"/>
              </a:rPr>
              <a:t>Kwetsbaarheid (“</a:t>
            </a:r>
            <a:r>
              <a:rPr lang="nl-NL" sz="1400" b="1" i="0" dirty="0" err="1">
                <a:solidFill>
                  <a:srgbClr val="40454F"/>
                </a:solidFill>
                <a:effectLst/>
                <a:latin typeface="Exo"/>
              </a:rPr>
              <a:t>Jailbeak</a:t>
            </a:r>
            <a:r>
              <a:rPr lang="nl-NL" sz="1400" b="1" i="0" dirty="0">
                <a:solidFill>
                  <a:srgbClr val="40454F"/>
                </a:solidFill>
                <a:effectLst/>
                <a:latin typeface="Exo"/>
              </a:rPr>
              <a:t>”):</a:t>
            </a:r>
            <a:endParaRPr lang="nl-NL" sz="1400" b="0" i="0" dirty="0">
              <a:solidFill>
                <a:srgbClr val="40454F"/>
              </a:solidFill>
              <a:effectLst/>
              <a:latin typeface="Exo"/>
            </a:endParaRPr>
          </a:p>
          <a:p>
            <a:pPr algn="l">
              <a:lnSpc>
                <a:spcPts val="2200"/>
              </a:lnSpc>
            </a:pPr>
            <a:r>
              <a:rPr lang="nl-NL" sz="1400" b="0" i="0" dirty="0">
                <a:solidFill>
                  <a:srgbClr val="3B4346"/>
                </a:solidFill>
                <a:effectLst/>
                <a:latin typeface="ibm plex sans condensed" panose="020B0506050203000203" pitchFamily="34" charset="0"/>
              </a:rPr>
              <a:t>OWASP spreekt over directe en indirecte prompt </a:t>
            </a:r>
            <a:r>
              <a:rPr lang="nl-NL" sz="1400" b="0" i="0" dirty="0" err="1">
                <a:solidFill>
                  <a:srgbClr val="3B4346"/>
                </a:solidFill>
                <a:effectLst/>
                <a:latin typeface="ibm plex sans condensed" panose="020B0506050203000203" pitchFamily="34" charset="0"/>
              </a:rPr>
              <a:t>injections</a:t>
            </a:r>
            <a:r>
              <a:rPr lang="nl-NL" sz="1400" b="0" i="0" dirty="0">
                <a:solidFill>
                  <a:srgbClr val="3B4346"/>
                </a:solidFill>
                <a:effectLst/>
                <a:latin typeface="ibm plex sans condensed" panose="020B0506050203000203" pitchFamily="34" charset="0"/>
              </a:rPr>
              <a:t>. In het eerste geval karakteriseert men deze aanvalstactiek als een “</a:t>
            </a:r>
            <a:r>
              <a:rPr lang="nl-NL" sz="1400" b="0" i="0" dirty="0" err="1">
                <a:solidFill>
                  <a:srgbClr val="3B4346"/>
                </a:solidFill>
                <a:effectLst/>
                <a:latin typeface="ibm plex sans condensed" panose="020B0506050203000203" pitchFamily="34" charset="0"/>
              </a:rPr>
              <a:t>jailbreak</a:t>
            </a:r>
            <a:r>
              <a:rPr lang="nl-NL" sz="1400" b="0" i="0" dirty="0">
                <a:solidFill>
                  <a:srgbClr val="3B4346"/>
                </a:solidFill>
                <a:effectLst/>
                <a:latin typeface="ibm plex sans condensed" panose="020B0506050203000203" pitchFamily="34" charset="0"/>
              </a:rPr>
              <a:t>” voor een LLM: een kwaadwillende heeft in dat geval de onderliggende systemprompt ontdekt of herschreven. Daardoor kan men bij een aanval wellicht bij gevoelige data stores komen waar de LLM op rust. </a:t>
            </a:r>
          </a:p>
          <a:p>
            <a:pPr algn="l">
              <a:lnSpc>
                <a:spcPts val="2200"/>
              </a:lnSpc>
            </a:pPr>
            <a:r>
              <a:rPr lang="nl-NL" sz="1400" b="0" i="0" dirty="0">
                <a:solidFill>
                  <a:srgbClr val="3B4346"/>
                </a:solidFill>
                <a:effectLst/>
                <a:latin typeface="ibm plex sans condensed" panose="020B0506050203000203" pitchFamily="34" charset="0"/>
              </a:rPr>
              <a:t>Het indirecte scenario komt voor als een LLM via een externe bron aanspreekbaar </a:t>
            </a:r>
            <a:r>
              <a:rPr lang="nl-NL" sz="1400" b="0" i="0" dirty="0" err="1">
                <a:solidFill>
                  <a:srgbClr val="3B4346"/>
                </a:solidFill>
                <a:effectLst/>
                <a:latin typeface="ibm plex sans condensed" panose="020B0506050203000203" pitchFamily="34" charset="0"/>
              </a:rPr>
              <a:t>warbij</a:t>
            </a:r>
            <a:r>
              <a:rPr lang="nl-NL" sz="1400" b="0" i="0" dirty="0">
                <a:solidFill>
                  <a:srgbClr val="3B4346"/>
                </a:solidFill>
                <a:effectLst/>
                <a:latin typeface="ibm plex sans condensed" panose="020B0506050203000203" pitchFamily="34" charset="0"/>
              </a:rPr>
              <a:t> de aanvaller een prompt </a:t>
            </a:r>
            <a:r>
              <a:rPr lang="nl-NL" sz="1400" b="0" i="0" dirty="0" err="1">
                <a:solidFill>
                  <a:srgbClr val="3B4346"/>
                </a:solidFill>
                <a:effectLst/>
                <a:latin typeface="ibm plex sans condensed" panose="020B0506050203000203" pitchFamily="34" charset="0"/>
              </a:rPr>
              <a:t>injection</a:t>
            </a:r>
            <a:r>
              <a:rPr lang="nl-NL" sz="1400" b="0" i="0" dirty="0">
                <a:solidFill>
                  <a:srgbClr val="3B4346"/>
                </a:solidFill>
                <a:effectLst/>
                <a:latin typeface="ibm plex sans condensed" panose="020B0506050203000203" pitchFamily="34" charset="0"/>
              </a:rPr>
              <a:t> uitvoert </a:t>
            </a:r>
          </a:p>
          <a:p>
            <a:pPr algn="l">
              <a:lnSpc>
                <a:spcPts val="2200"/>
              </a:lnSpc>
            </a:pPr>
            <a:r>
              <a:rPr lang="nl-NL" sz="1400" b="0" i="0" dirty="0">
                <a:solidFill>
                  <a:srgbClr val="3B4346"/>
                </a:solidFill>
                <a:effectLst/>
                <a:latin typeface="ibm plex sans condensed" panose="020B0506050203000203" pitchFamily="34" charset="0"/>
              </a:rPr>
              <a:t>om de conversatie-context te kapen. Vervolgens opereert de LLM als een “</a:t>
            </a:r>
            <a:r>
              <a:rPr lang="nl-NL" sz="1400" b="0" i="0" dirty="0" err="1">
                <a:solidFill>
                  <a:srgbClr val="3B4346"/>
                </a:solidFill>
                <a:effectLst/>
                <a:latin typeface="ibm plex sans condensed" panose="020B0506050203000203" pitchFamily="34" charset="0"/>
              </a:rPr>
              <a:t>confused</a:t>
            </a:r>
            <a:r>
              <a:rPr lang="nl-NL" sz="1400" b="0" i="0" dirty="0">
                <a:solidFill>
                  <a:srgbClr val="3B4346"/>
                </a:solidFill>
                <a:effectLst/>
                <a:latin typeface="ibm plex sans condensed" panose="020B0506050203000203" pitchFamily="34" charset="0"/>
              </a:rPr>
              <a:t> </a:t>
            </a:r>
            <a:r>
              <a:rPr lang="nl-NL" sz="1400" b="0" i="0" dirty="0" err="1">
                <a:solidFill>
                  <a:srgbClr val="3B4346"/>
                </a:solidFill>
                <a:effectLst/>
                <a:latin typeface="ibm plex sans condensed" panose="020B0506050203000203" pitchFamily="34" charset="0"/>
              </a:rPr>
              <a:t>deputy</a:t>
            </a:r>
            <a:r>
              <a:rPr lang="nl-NL" sz="1400" b="0" i="0" dirty="0">
                <a:solidFill>
                  <a:srgbClr val="3B4346"/>
                </a:solidFill>
                <a:effectLst/>
                <a:latin typeface="ibm plex sans condensed" panose="020B0506050203000203" pitchFamily="34" charset="0"/>
              </a:rPr>
              <a:t>”, in de woorden van OWASP. </a:t>
            </a:r>
          </a:p>
          <a:p>
            <a:pPr algn="l">
              <a:lnSpc>
                <a:spcPts val="2200"/>
              </a:lnSpc>
            </a:pPr>
            <a:r>
              <a:rPr lang="nl-NL" sz="1400" b="0" i="0" dirty="0">
                <a:solidFill>
                  <a:srgbClr val="3B4346"/>
                </a:solidFill>
                <a:effectLst/>
                <a:latin typeface="ibm plex sans condensed" panose="020B0506050203000203" pitchFamily="34" charset="0"/>
              </a:rPr>
              <a:t>Dat houdt in dat het taken kan uitvoeren die het normaal gesproken niet zou mogen doen voor een gebruiker.</a:t>
            </a:r>
          </a:p>
          <a:p>
            <a:pPr algn="l">
              <a:lnSpc>
                <a:spcPts val="2200"/>
              </a:lnSpc>
            </a:pPr>
            <a:endParaRPr lang="nl-NL" sz="1400" b="0" i="0" dirty="0">
              <a:solidFill>
                <a:srgbClr val="40454F"/>
              </a:solidFill>
              <a:effectLst/>
              <a:latin typeface="Exo"/>
            </a:endParaRPr>
          </a:p>
          <a:p>
            <a:pPr algn="l">
              <a:lnSpc>
                <a:spcPts val="2200"/>
              </a:lnSpc>
            </a:pPr>
            <a:r>
              <a:rPr lang="nl-NL" sz="1400" b="1" dirty="0">
                <a:solidFill>
                  <a:srgbClr val="40454F"/>
                </a:solidFill>
                <a:latin typeface="Exo"/>
              </a:rPr>
              <a:t>P</a:t>
            </a:r>
            <a:r>
              <a:rPr lang="nl-NL" sz="1400" b="1" i="0" dirty="0">
                <a:solidFill>
                  <a:srgbClr val="40454F"/>
                </a:solidFill>
                <a:effectLst/>
                <a:latin typeface="Exo"/>
              </a:rPr>
              <a:t>reventieve maatregel:</a:t>
            </a:r>
            <a:endParaRPr lang="nl-NL" sz="1400" b="0" i="0" dirty="0">
              <a:solidFill>
                <a:srgbClr val="40454F"/>
              </a:solidFill>
              <a:effectLst/>
              <a:latin typeface="Exo"/>
            </a:endParaRPr>
          </a:p>
          <a:p>
            <a:pPr algn="l">
              <a:lnSpc>
                <a:spcPts val="2200"/>
              </a:lnSpc>
            </a:pPr>
            <a:r>
              <a:rPr lang="nl-NL" sz="1400" b="0" i="0" dirty="0">
                <a:solidFill>
                  <a:srgbClr val="40454F"/>
                </a:solidFill>
                <a:effectLst/>
                <a:latin typeface="Exo"/>
              </a:rPr>
              <a:t>Privilegebeheer wordt afgedwongen voor LLM-toegang tot achterliggende systemen</a:t>
            </a:r>
          </a:p>
          <a:p>
            <a:pPr algn="l">
              <a:lnSpc>
                <a:spcPts val="2200"/>
              </a:lnSpc>
            </a:pPr>
            <a:r>
              <a:rPr lang="nl-NL" sz="1400" b="0" i="0" dirty="0">
                <a:solidFill>
                  <a:srgbClr val="40454F"/>
                </a:solidFill>
                <a:effectLst/>
                <a:latin typeface="Exo"/>
              </a:rPr>
              <a:t>Validatie door een mens wordt afgedwongen voor beslisfunctionaliteit (“human-in-</a:t>
            </a:r>
            <a:r>
              <a:rPr lang="nl-NL" sz="1400" b="0" i="0" dirty="0" err="1">
                <a:solidFill>
                  <a:srgbClr val="40454F"/>
                </a:solidFill>
                <a:effectLst/>
                <a:latin typeface="Exo"/>
              </a:rPr>
              <a:t>the</a:t>
            </a:r>
            <a:r>
              <a:rPr lang="nl-NL" sz="1400" b="0" i="0" dirty="0">
                <a:solidFill>
                  <a:srgbClr val="40454F"/>
                </a:solidFill>
                <a:effectLst/>
                <a:latin typeface="Exo"/>
              </a:rPr>
              <a:t>-loop”)</a:t>
            </a:r>
          </a:p>
          <a:p>
            <a:pPr algn="l">
              <a:lnSpc>
                <a:spcPts val="2200"/>
              </a:lnSpc>
            </a:pPr>
            <a:r>
              <a:rPr lang="nl-NL" sz="1400" b="0" i="0" dirty="0">
                <a:solidFill>
                  <a:srgbClr val="40454F"/>
                </a:solidFill>
                <a:effectLst/>
                <a:latin typeface="Exo"/>
              </a:rPr>
              <a:t>Externe inhoud is gescheiden van gebruikersprompts</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204207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LLM01</a:t>
            </a:r>
            <a:r>
              <a:rPr lang="en-US" sz="4400" b="1" kern="0" dirty="0">
                <a:solidFill>
                  <a:srgbClr val="002060"/>
                </a:solidFill>
                <a:latin typeface="Tw Cen Classified MT Std" panose="020B0502020104020603" pitchFamily="34" charset="0"/>
                <a:cs typeface="Arial"/>
                <a:sym typeface="Arial"/>
                <a:rtl val="0"/>
              </a:rPr>
              <a:t>: </a:t>
            </a:r>
            <a:r>
              <a:rPr lang="nl-NL" sz="4400" b="1" kern="0" dirty="0">
                <a:solidFill>
                  <a:srgbClr val="002060"/>
                </a:solidFill>
                <a:latin typeface="Tw Cen Classified MT Std" panose="020B0502020104020603" pitchFamily="34" charset="0"/>
                <a:cs typeface="Arial"/>
                <a:sym typeface="Arial"/>
                <a:rtl val="0"/>
              </a:rPr>
              <a:t>ONVEILIGE PROMPT </a:t>
            </a:r>
            <a:r>
              <a:rPr lang="nl-NL" sz="4400" b="1" kern="0" dirty="0">
                <a:solidFill>
                  <a:srgbClr val="C00000"/>
                </a:solidFill>
                <a:latin typeface="Tw Cen Classified MT Std" panose="020B0502020104020603" pitchFamily="34" charset="0"/>
                <a:cs typeface="Arial"/>
                <a:sym typeface="Arial"/>
                <a:rtl val="0"/>
              </a:rPr>
              <a:t>(“prompt </a:t>
            </a:r>
            <a:r>
              <a:rPr lang="nl-NL" sz="4400" b="1" kern="0" dirty="0" err="1">
                <a:solidFill>
                  <a:srgbClr val="C00000"/>
                </a:solidFill>
                <a:latin typeface="Tw Cen Classified MT Std" panose="020B0502020104020603" pitchFamily="34" charset="0"/>
                <a:cs typeface="Arial"/>
                <a:sym typeface="Arial"/>
                <a:rtl val="0"/>
              </a:rPr>
              <a:t>injection</a:t>
            </a:r>
            <a:r>
              <a:rPr lang="nl-NL" sz="44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3" name="Picture 2" descr="QR Code Image">
            <a:extLst>
              <a:ext uri="{FF2B5EF4-FFF2-40B4-BE49-F238E27FC236}">
                <a16:creationId xmlns:a16="http://schemas.microsoft.com/office/drawing/2014/main" id="{EAED17A6-B463-C030-51B5-70FC6BCD7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 Image">
            <a:extLst>
              <a:ext uri="{FF2B5EF4-FFF2-40B4-BE49-F238E27FC236}">
                <a16:creationId xmlns:a16="http://schemas.microsoft.com/office/drawing/2014/main" id="{1BF901F7-334F-20C8-5EC3-439D15083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834" y="4100232"/>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1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2610" y="81882"/>
            <a:ext cx="939781" cy="939781"/>
          </a:xfrm>
          <a:prstGeom prst="rect">
            <a:avLst/>
          </a:prstGeom>
        </p:spPr>
      </p:pic>
      <p:sp>
        <p:nvSpPr>
          <p:cNvPr id="3" name="TextBox 2">
            <a:extLst>
              <a:ext uri="{FF2B5EF4-FFF2-40B4-BE49-F238E27FC236}">
                <a16:creationId xmlns:a16="http://schemas.microsoft.com/office/drawing/2014/main" id="{B4DD9D16-33DD-D0CA-DC5D-F668234BB9F9}"/>
              </a:ext>
            </a:extLst>
          </p:cNvPr>
          <p:cNvSpPr txBox="1"/>
          <p:nvPr/>
        </p:nvSpPr>
        <p:spPr>
          <a:xfrm>
            <a:off x="2436617" y="278095"/>
            <a:ext cx="9547937" cy="4370427"/>
          </a:xfrm>
          <a:prstGeom prst="rect">
            <a:avLst/>
          </a:prstGeom>
          <a:noFill/>
        </p:spPr>
        <p:txBody>
          <a:bodyPr wrap="square">
            <a:spAutoFit/>
          </a:bodyPr>
          <a:lstStyle/>
          <a:p>
            <a:r>
              <a:rPr lang="nl-NL" sz="2400" b="1" i="0" dirty="0">
                <a:solidFill>
                  <a:srgbClr val="000000"/>
                </a:solidFill>
                <a:effectLst/>
                <a:latin typeface="Nunito" pitchFamily="2" charset="0"/>
              </a:rPr>
              <a:t>SURF: </a:t>
            </a:r>
            <a:r>
              <a:rPr lang="nl-NL" sz="2400" b="1" dirty="0">
                <a:solidFill>
                  <a:srgbClr val="000000"/>
                </a:solidFill>
                <a:latin typeface="Nunito" pitchFamily="2" charset="0"/>
                <a:hlinkClick r:id="rId3"/>
              </a:rPr>
              <a:t>Cybersecurity</a:t>
            </a:r>
            <a:endParaRPr lang="nl-NL" sz="2400" b="1" dirty="0">
              <a:solidFill>
                <a:srgbClr val="000000"/>
              </a:solidFill>
              <a:latin typeface="Nunito" pitchFamily="2" charset="0"/>
            </a:endParaRPr>
          </a:p>
          <a:p>
            <a:endParaRPr lang="nl-NL" sz="800" b="1" i="0" dirty="0">
              <a:solidFill>
                <a:srgbClr val="000000"/>
              </a:solidFill>
              <a:effectLst/>
              <a:latin typeface="Nunito" pitchFamily="2" charset="0"/>
            </a:endParaRPr>
          </a:p>
          <a:p>
            <a:pPr algn="l"/>
            <a:r>
              <a:rPr lang="nl-NL" sz="2400" b="1" i="0" dirty="0">
                <a:solidFill>
                  <a:srgbClr val="000000"/>
                </a:solidFill>
                <a:effectLst/>
                <a:latin typeface="Nunito" pitchFamily="2" charset="0"/>
              </a:rPr>
              <a:t>Schaduw-</a:t>
            </a:r>
            <a:r>
              <a:rPr lang="nl-NL" sz="2400" b="1" i="0" dirty="0" err="1">
                <a:solidFill>
                  <a:srgbClr val="000000"/>
                </a:solidFill>
                <a:effectLst/>
                <a:latin typeface="Nunito" pitchFamily="2" charset="0"/>
              </a:rPr>
              <a:t>ict</a:t>
            </a:r>
            <a:r>
              <a:rPr lang="nl-NL" sz="2400" b="1" i="0" dirty="0">
                <a:solidFill>
                  <a:srgbClr val="000000"/>
                </a:solidFill>
                <a:effectLst/>
                <a:latin typeface="Nunito" pitchFamily="2" charset="0"/>
              </a:rPr>
              <a:t> in onderwijs en onderzoek: </a:t>
            </a:r>
          </a:p>
          <a:p>
            <a:pPr algn="l"/>
            <a:r>
              <a:rPr lang="nl-NL" sz="2400" b="1" i="0" dirty="0">
                <a:solidFill>
                  <a:srgbClr val="000000"/>
                </a:solidFill>
                <a:effectLst/>
                <a:latin typeface="Nunito" pitchFamily="2" charset="0"/>
              </a:rPr>
              <a:t>wat moet je er als instelling mee? </a:t>
            </a:r>
            <a:r>
              <a:rPr lang="nl-NL" b="0" i="0" dirty="0" err="1">
                <a:solidFill>
                  <a:srgbClr val="676767"/>
                </a:solidFill>
                <a:effectLst/>
                <a:latin typeface="Nunito" pitchFamily="2" charset="0"/>
              </a:rPr>
              <a:t>Latest</a:t>
            </a:r>
            <a:r>
              <a:rPr lang="nl-NL" b="0" i="0" dirty="0">
                <a:solidFill>
                  <a:srgbClr val="676767"/>
                </a:solidFill>
                <a:effectLst/>
                <a:latin typeface="Nunito" pitchFamily="2" charset="0"/>
              </a:rPr>
              <a:t> update: 15 februari 2023</a:t>
            </a:r>
          </a:p>
          <a:p>
            <a:pPr algn="l"/>
            <a:endParaRPr lang="nl-NL" b="0" i="0" dirty="0">
              <a:solidFill>
                <a:srgbClr val="676767"/>
              </a:solidFill>
              <a:effectLst/>
              <a:latin typeface="Nunito" pitchFamily="2" charset="0"/>
            </a:endParaRPr>
          </a:p>
          <a:p>
            <a:pPr algn="l"/>
            <a:r>
              <a:rPr lang="nl-NL" b="1" i="0" dirty="0">
                <a:solidFill>
                  <a:srgbClr val="676767"/>
                </a:solidFill>
                <a:effectLst/>
                <a:latin typeface="Source Sans Pro" panose="020B0503030403020204" pitchFamily="34" charset="0"/>
              </a:rPr>
              <a:t>In het onderwijs en onderzoek krijgen studenten, wetenschappers en docenten veel vrijheid in de manier waarop ze </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gebruiken.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Faculteiten en instituten werken autonoom, zodat ze snel kunnen inspringen op nieuwe ontwikkelingen. Mede daardoor ontstaat schaduw-</a:t>
            </a:r>
            <a:r>
              <a:rPr lang="nl-NL" b="1" i="0" dirty="0" err="1">
                <a:solidFill>
                  <a:srgbClr val="676767"/>
                </a:solidFill>
                <a:effectLst/>
                <a:latin typeface="Source Sans Pro" panose="020B0503030403020204" pitchFamily="34" charset="0"/>
              </a:rPr>
              <a:t>ict</a:t>
            </a:r>
            <a:r>
              <a:rPr lang="nl-NL" b="1" i="0" dirty="0">
                <a:solidFill>
                  <a:srgbClr val="676767"/>
                </a:solidFill>
                <a:effectLst/>
                <a:latin typeface="Source Sans Pro" panose="020B0503030403020204" pitchFamily="34" charset="0"/>
              </a:rPr>
              <a:t>.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Dit kan voor </a:t>
            </a:r>
            <a:r>
              <a:rPr lang="nl-NL" b="1" i="0" dirty="0" err="1">
                <a:solidFill>
                  <a:srgbClr val="676767"/>
                </a:solidFill>
                <a:effectLst/>
                <a:latin typeface="Source Sans Pro" panose="020B0503030403020204" pitchFamily="34" charset="0"/>
              </a:rPr>
              <a:t>ict-afdelingen</a:t>
            </a:r>
            <a:r>
              <a:rPr lang="nl-NL" b="1" i="0" dirty="0">
                <a:solidFill>
                  <a:srgbClr val="676767"/>
                </a:solidFill>
                <a:effectLst/>
                <a:latin typeface="Source Sans Pro" panose="020B0503030403020204" pitchFamily="34" charset="0"/>
              </a:rPr>
              <a:t> leiden tot een verlies van controle. </a:t>
            </a:r>
          </a:p>
          <a:p>
            <a:pPr algn="l"/>
            <a:endParaRPr lang="nl-NL" b="1" dirty="0">
              <a:solidFill>
                <a:srgbClr val="676767"/>
              </a:solidFill>
              <a:latin typeface="Source Sans Pro" panose="020B0503030403020204" pitchFamily="34" charset="0"/>
            </a:endParaRPr>
          </a:p>
          <a:p>
            <a:pPr algn="l"/>
            <a:r>
              <a:rPr lang="nl-NL" b="1" i="0" dirty="0">
                <a:solidFill>
                  <a:srgbClr val="676767"/>
                </a:solidFill>
                <a:effectLst/>
                <a:latin typeface="Source Sans Pro" panose="020B0503030403020204" pitchFamily="34" charset="0"/>
              </a:rPr>
              <a:t>In het bijzonder voor de netwerk- en informatiebeveiliging zijn de risico’s moeilijk te overzien en veel instellingen vragen zich af wat ze er mee aan moeten.  </a:t>
            </a:r>
          </a:p>
        </p:txBody>
      </p:sp>
      <p:sp>
        <p:nvSpPr>
          <p:cNvPr id="6" name="TextBox 5">
            <a:extLst>
              <a:ext uri="{FF2B5EF4-FFF2-40B4-BE49-F238E27FC236}">
                <a16:creationId xmlns:a16="http://schemas.microsoft.com/office/drawing/2014/main" id="{27DFC78C-7BC3-37D3-DB59-16F0920939AA}"/>
              </a:ext>
            </a:extLst>
          </p:cNvPr>
          <p:cNvSpPr txBox="1"/>
          <p:nvPr/>
        </p:nvSpPr>
        <p:spPr>
          <a:xfrm>
            <a:off x="207446" y="3352689"/>
            <a:ext cx="1952428" cy="1015663"/>
          </a:xfrm>
          <a:prstGeom prst="rect">
            <a:avLst/>
          </a:prstGeom>
          <a:noFill/>
        </p:spPr>
        <p:txBody>
          <a:bodyPr wrap="square">
            <a:spAutoFit/>
          </a:bodyPr>
          <a:lstStyle/>
          <a:p>
            <a:r>
              <a:rPr lang="en-NL" sz="1200" dirty="0">
                <a:hlinkClick r:id="rId4"/>
              </a:rPr>
              <a:t>https://communities.surf.nl/cybersecurity/artikel/schaduw-ict-in-onderwijs-en-onderzoek-wat-moet-je-er-als-instelling-mee</a:t>
            </a:r>
            <a:endParaRPr lang="en-GB" sz="1200" dirty="0"/>
          </a:p>
        </p:txBody>
      </p:sp>
      <p:pic>
        <p:nvPicPr>
          <p:cNvPr id="4098" name="Picture 2" descr="QR Code Image">
            <a:extLst>
              <a:ext uri="{FF2B5EF4-FFF2-40B4-BE49-F238E27FC236}">
                <a16:creationId xmlns:a16="http://schemas.microsoft.com/office/drawing/2014/main" id="{031630A4-67E4-7D77-D29D-05FA108B4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46" y="1396005"/>
            <a:ext cx="1895673" cy="18956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6E405B-B3A6-EAD5-894C-A7540079BE9B}"/>
              </a:ext>
            </a:extLst>
          </p:cNvPr>
          <p:cNvSpPr txBox="1"/>
          <p:nvPr/>
        </p:nvSpPr>
        <p:spPr>
          <a:xfrm>
            <a:off x="7863840" y="4825578"/>
            <a:ext cx="4075912" cy="1384995"/>
          </a:xfrm>
          <a:prstGeom prst="rect">
            <a:avLst/>
          </a:prstGeom>
          <a:solidFill>
            <a:schemeClr val="bg1">
              <a:lumMod val="85000"/>
            </a:schemeClr>
          </a:solidFill>
        </p:spPr>
        <p:txBody>
          <a:bodyPr wrap="square">
            <a:spAutoFit/>
          </a:bodyPr>
          <a:lstStyle/>
          <a:p>
            <a:r>
              <a:rPr lang="en-US" sz="1200" b="0" i="0" dirty="0">
                <a:solidFill>
                  <a:srgbClr val="333333"/>
                </a:solidFill>
                <a:effectLst/>
                <a:latin typeface="Georgia" panose="02040502050405020303" pitchFamily="18" charset="0"/>
              </a:rPr>
              <a:t>Shadow IT creates the possibility that organizations may run afoul of regulations such as PCI-DSS, GDPR, HIPAA, SOX and others, exposing them to severe penalties and fines. It can also lead to an increase in the likelihood of data breaches when IT and security operations lose control over the software and applications used in an environment.</a:t>
            </a:r>
            <a:endParaRPr lang="en-NL" sz="1200" dirty="0"/>
          </a:p>
        </p:txBody>
      </p:sp>
      <p:sp>
        <p:nvSpPr>
          <p:cNvPr id="8" name="TextBox 7">
            <a:extLst>
              <a:ext uri="{FF2B5EF4-FFF2-40B4-BE49-F238E27FC236}">
                <a16:creationId xmlns:a16="http://schemas.microsoft.com/office/drawing/2014/main" id="{AFCF34A7-D283-810C-F3BA-9FFA35BC8002}"/>
              </a:ext>
            </a:extLst>
          </p:cNvPr>
          <p:cNvSpPr txBox="1"/>
          <p:nvPr/>
        </p:nvSpPr>
        <p:spPr>
          <a:xfrm>
            <a:off x="7807084" y="6210573"/>
            <a:ext cx="3928767" cy="369332"/>
          </a:xfrm>
          <a:prstGeom prst="rect">
            <a:avLst/>
          </a:prstGeom>
          <a:noFill/>
        </p:spPr>
        <p:txBody>
          <a:bodyPr wrap="square">
            <a:spAutoFit/>
          </a:bodyPr>
          <a:lstStyle/>
          <a:p>
            <a:r>
              <a:rPr lang="en-NL" sz="900" dirty="0">
                <a:hlinkClick r:id="rId6"/>
              </a:rPr>
              <a:t>https://www.forbes.com/sites/forbestechcouncil/2022/07/19/how-shadow-it-can-keep-compliance-efforts-in-the-dark/</a:t>
            </a:r>
            <a:endParaRPr lang="en-GB" sz="900" dirty="0"/>
          </a:p>
        </p:txBody>
      </p:sp>
      <p:pic>
        <p:nvPicPr>
          <p:cNvPr id="10" name="Picture 9">
            <a:extLst>
              <a:ext uri="{FF2B5EF4-FFF2-40B4-BE49-F238E27FC236}">
                <a16:creationId xmlns:a16="http://schemas.microsoft.com/office/drawing/2014/main" id="{25B34D92-D116-A6B6-ED30-15DA868E7C29}"/>
              </a:ext>
            </a:extLst>
          </p:cNvPr>
          <p:cNvPicPr>
            <a:picLocks noChangeAspect="1"/>
          </p:cNvPicPr>
          <p:nvPr/>
        </p:nvPicPr>
        <p:blipFill>
          <a:blip r:embed="rId7"/>
          <a:stretch>
            <a:fillRect/>
          </a:stretch>
        </p:blipFill>
        <p:spPr>
          <a:xfrm>
            <a:off x="92674" y="493374"/>
            <a:ext cx="2082967" cy="528289"/>
          </a:xfrm>
          <a:prstGeom prst="rect">
            <a:avLst/>
          </a:prstGeom>
        </p:spPr>
      </p:pic>
      <p:sp>
        <p:nvSpPr>
          <p:cNvPr id="11" name="TextBox 10">
            <a:extLst>
              <a:ext uri="{FF2B5EF4-FFF2-40B4-BE49-F238E27FC236}">
                <a16:creationId xmlns:a16="http://schemas.microsoft.com/office/drawing/2014/main" id="{55230A9A-3013-86D0-3FFE-8380C5C1D62A}"/>
              </a:ext>
            </a:extLst>
          </p:cNvPr>
          <p:cNvSpPr txBox="1"/>
          <p:nvPr/>
        </p:nvSpPr>
        <p:spPr>
          <a:xfrm>
            <a:off x="353149" y="4825578"/>
            <a:ext cx="7334118" cy="1692771"/>
          </a:xfrm>
          <a:prstGeom prst="rect">
            <a:avLst/>
          </a:prstGeom>
          <a:solidFill>
            <a:schemeClr val="bg1">
              <a:lumMod val="85000"/>
            </a:schemeClr>
          </a:solidFill>
        </p:spPr>
        <p:txBody>
          <a:bodyPr wrap="square">
            <a:spAutoFit/>
          </a:bodyPr>
          <a:lstStyle/>
          <a:p>
            <a:r>
              <a:rPr lang="nl-NL" sz="1200" b="0" i="0" dirty="0">
                <a:solidFill>
                  <a:srgbClr val="333333"/>
                </a:solidFill>
                <a:effectLst/>
                <a:latin typeface="Georgia" panose="02040502050405020303" pitchFamily="18" charset="0"/>
              </a:rPr>
              <a:t>Beveiligingsincidenten en datalekken melden (</a:t>
            </a:r>
            <a:r>
              <a:rPr lang="nl-NL" sz="800" b="0" i="0" dirty="0">
                <a:solidFill>
                  <a:srgbClr val="333333"/>
                </a:solidFill>
                <a:effectLst/>
                <a:latin typeface="Georgia" panose="02040502050405020303" pitchFamily="18" charset="0"/>
              </a:rPr>
              <a:t>bijgewerkt op 31 augustus 2023)</a:t>
            </a:r>
          </a:p>
          <a:p>
            <a:endParaRPr lang="nl-NL" sz="800" b="0" i="0" dirty="0">
              <a:solidFill>
                <a:srgbClr val="333333"/>
              </a:solidFill>
              <a:effectLst/>
              <a:latin typeface="Georgia" panose="02040502050405020303" pitchFamily="18" charset="0"/>
            </a:endParaRPr>
          </a:p>
          <a:p>
            <a:r>
              <a:rPr lang="nl-NL" sz="1200" b="0" i="0" dirty="0">
                <a:solidFill>
                  <a:srgbClr val="333333"/>
                </a:solidFill>
                <a:effectLst/>
                <a:latin typeface="Georgia" panose="02040502050405020303" pitchFamily="18" charset="0"/>
              </a:rPr>
              <a:t>Als school probeer je de persoonsgegevens die je bewaart zo goed mogelijk te beveiligen. Maar soms gaat er is iets mis. Je hebt bijvoorbeeld zelf geen toegang meer tot je gegevens of buitenstaanders krijgen onbedoeld toegang. Dan is er sprake van een beveiligingsincident. Heeft het incident gevolgen voor de privacy van leerlingen of medewerkers? Dan spreken we van een </a:t>
            </a:r>
            <a:r>
              <a:rPr lang="nl-NL" sz="1200" b="0" i="0" dirty="0" err="1">
                <a:solidFill>
                  <a:srgbClr val="333333"/>
                </a:solidFill>
                <a:effectLst/>
                <a:latin typeface="Georgia" panose="02040502050405020303" pitchFamily="18" charset="0"/>
              </a:rPr>
              <a:t>datalek</a:t>
            </a:r>
            <a:r>
              <a:rPr lang="nl-NL" sz="1200" b="0" i="0" dirty="0">
                <a:solidFill>
                  <a:srgbClr val="333333"/>
                </a:solidFill>
                <a:effectLst/>
                <a:latin typeface="Georgia" panose="02040502050405020303" pitchFamily="18" charset="0"/>
              </a:rPr>
              <a:t>. Voor het melden van datalekken gelden andere regels dan voor andere beveiligingsincidenten. Volgens de Algemene Verordening Gegevensbescherming (AVG) ben je als school verplicht datalekken direct te melden bij de Autoriteit Persoonsgegevens.</a:t>
            </a:r>
            <a:endParaRPr lang="en-NL" sz="1200" dirty="0"/>
          </a:p>
        </p:txBody>
      </p:sp>
      <p:sp>
        <p:nvSpPr>
          <p:cNvPr id="12" name="TextBox 11">
            <a:extLst>
              <a:ext uri="{FF2B5EF4-FFF2-40B4-BE49-F238E27FC236}">
                <a16:creationId xmlns:a16="http://schemas.microsoft.com/office/drawing/2014/main" id="{3D2122B3-8798-5B41-C92C-CB8F963A8CA5}"/>
              </a:ext>
            </a:extLst>
          </p:cNvPr>
          <p:cNvSpPr txBox="1"/>
          <p:nvPr/>
        </p:nvSpPr>
        <p:spPr>
          <a:xfrm>
            <a:off x="3712253" y="6518349"/>
            <a:ext cx="4151587" cy="230832"/>
          </a:xfrm>
          <a:prstGeom prst="rect">
            <a:avLst/>
          </a:prstGeom>
          <a:noFill/>
        </p:spPr>
        <p:txBody>
          <a:bodyPr wrap="square">
            <a:spAutoFit/>
          </a:bodyPr>
          <a:lstStyle/>
          <a:p>
            <a:r>
              <a:rPr lang="en-GB" sz="900" dirty="0">
                <a:hlinkClick r:id="rId8"/>
              </a:rPr>
              <a:t>https://aanpakibp.kennisnet.nl/beveiligingsincidenten-en-datalekken-melden/</a:t>
            </a:r>
            <a:endParaRPr lang="en-GB" sz="900" dirty="0"/>
          </a:p>
        </p:txBody>
      </p:sp>
    </p:spTree>
    <p:extLst>
      <p:ext uri="{BB962C8B-B14F-4D97-AF65-F5344CB8AC3E}">
        <p14:creationId xmlns:p14="http://schemas.microsoft.com/office/powerpoint/2010/main" val="3982285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144724"/>
          </a:xfrm>
          <a:prstGeom prst="rect">
            <a:avLst/>
          </a:prstGeom>
          <a:noFill/>
        </p:spPr>
        <p:txBody>
          <a:bodyPr wrap="square">
            <a:spAutoFit/>
          </a:bodyPr>
          <a:lstStyle/>
          <a:p>
            <a:pPr>
              <a:lnSpc>
                <a:spcPts val="2200"/>
              </a:lnSpc>
            </a:pPr>
            <a:r>
              <a:rPr lang="nl-NL" sz="1600" b="0" i="0" dirty="0">
                <a:solidFill>
                  <a:srgbClr val="40454F"/>
                </a:solidFill>
                <a:effectLst/>
                <a:latin typeface="Exo"/>
              </a:rPr>
              <a:t>Hoe goed een LLM ook getraind en getest is, </a:t>
            </a:r>
          </a:p>
          <a:p>
            <a:pPr>
              <a:lnSpc>
                <a:spcPts val="2200"/>
              </a:lnSpc>
            </a:pPr>
            <a:r>
              <a:rPr lang="nl-NL" sz="1600" b="0" i="0" dirty="0">
                <a:solidFill>
                  <a:srgbClr val="40454F"/>
                </a:solidFill>
                <a:effectLst/>
                <a:latin typeface="Exo"/>
              </a:rPr>
              <a:t>het kan zo zijn dat een generatief AI-model op een onverwachte manier informatie door kan spelen </a:t>
            </a:r>
            <a:r>
              <a:rPr lang="nl-NL" sz="1600" b="1" i="0" dirty="0">
                <a:solidFill>
                  <a:srgbClr val="C00000"/>
                </a:solidFill>
                <a:effectLst/>
                <a:latin typeface="Exo"/>
              </a:rPr>
              <a:t>(“data-</a:t>
            </a:r>
            <a:r>
              <a:rPr lang="nl-NL" sz="1600" b="1" i="0" dirty="0" err="1">
                <a:solidFill>
                  <a:srgbClr val="C00000"/>
                </a:solidFill>
                <a:effectLst/>
                <a:latin typeface="Exo"/>
              </a:rPr>
              <a:t>leakage</a:t>
            </a:r>
            <a:r>
              <a:rPr lang="nl-NL" sz="1600" b="1" i="0" dirty="0">
                <a:solidFill>
                  <a:srgbClr val="C00000"/>
                </a:solidFill>
                <a:effectLst/>
                <a:latin typeface="Exo"/>
              </a:rPr>
              <a:t>”). </a:t>
            </a:r>
          </a:p>
          <a:p>
            <a:pPr>
              <a:lnSpc>
                <a:spcPts val="2200"/>
              </a:lnSpc>
            </a:pPr>
            <a:r>
              <a:rPr lang="nl-NL" sz="1600" b="0" i="0" dirty="0">
                <a:solidFill>
                  <a:srgbClr val="40454F"/>
                </a:solidFill>
                <a:effectLst/>
                <a:latin typeface="Exo"/>
              </a:rPr>
              <a:t>Een toevallige prompt kan opeens gevoelige data of algoritmes prijsgeven,</a:t>
            </a:r>
          </a:p>
          <a:p>
            <a:pPr>
              <a:lnSpc>
                <a:spcPts val="2200"/>
              </a:lnSpc>
            </a:pPr>
            <a:r>
              <a:rPr lang="nl-NL" sz="1600" b="0" i="0" dirty="0">
                <a:solidFill>
                  <a:srgbClr val="40454F"/>
                </a:solidFill>
                <a:effectLst/>
                <a:latin typeface="Exo"/>
              </a:rPr>
              <a:t>zelfs als de eindgebruiker geen kwaadwillende gedachtes erop nahoudt</a:t>
            </a:r>
            <a:r>
              <a:rPr lang="nl-NL" sz="1600" dirty="0">
                <a:solidFill>
                  <a:srgbClr val="40454F"/>
                </a:solidFill>
                <a:latin typeface="Exo"/>
              </a:rPr>
              <a:t>. </a:t>
            </a:r>
          </a:p>
          <a:p>
            <a:pPr>
              <a:lnSpc>
                <a:spcPts val="2200"/>
              </a:lnSpc>
            </a:pPr>
            <a:r>
              <a:rPr lang="nl-NL" sz="1600" dirty="0">
                <a:solidFill>
                  <a:srgbClr val="40454F"/>
                </a:solidFill>
                <a:latin typeface="Exo"/>
              </a:rPr>
              <a:t>LLM-toepassingen kunnen onbedoeld gevoelige informatie, gepatenteerde algoritmen of vertrouwelijke gegevens openbaar maken, wat kan leiden tot onbevoegde toegang, diefstal van intellectueel eigendom en </a:t>
            </a:r>
            <a:r>
              <a:rPr lang="nl-NL" sz="1600" dirty="0" err="1">
                <a:solidFill>
                  <a:srgbClr val="40454F"/>
                </a:solidFill>
                <a:latin typeface="Exo"/>
              </a:rPr>
              <a:t>privacyschendingen</a:t>
            </a:r>
            <a:r>
              <a:rPr lang="nl-NL" sz="1600" dirty="0">
                <a:solidFill>
                  <a:srgbClr val="40454F"/>
                </a:solidFill>
                <a:latin typeface="Exo"/>
              </a:rPr>
              <a:t>. </a:t>
            </a:r>
            <a:endParaRPr lang="nl-NL" sz="1600" b="0" i="0" dirty="0">
              <a:solidFill>
                <a:srgbClr val="40454F"/>
              </a:solidFill>
              <a:effectLst/>
              <a:latin typeface="Exo"/>
            </a:endParaRPr>
          </a:p>
          <a:p>
            <a:pPr algn="l">
              <a:lnSpc>
                <a:spcPts val="2200"/>
              </a:lnSpc>
            </a:pPr>
            <a:endParaRPr lang="nl-NL" sz="1600" b="0" i="0" dirty="0">
              <a:solidFill>
                <a:srgbClr val="40454F"/>
              </a:solidFill>
              <a:effectLst/>
              <a:latin typeface="Exo"/>
            </a:endParaRPr>
          </a:p>
          <a:p>
            <a:pPr algn="l">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pPr algn="l"/>
            <a:r>
              <a:rPr lang="nl-NL" sz="1600" b="0" i="0" dirty="0">
                <a:solidFill>
                  <a:srgbClr val="40454F"/>
                </a:solidFill>
                <a:effectLst/>
                <a:latin typeface="Exo"/>
              </a:rPr>
              <a:t>Validatie en opschoning (</a:t>
            </a:r>
            <a:r>
              <a:rPr lang="nl-NL" sz="1600" b="0" i="0" dirty="0" err="1">
                <a:solidFill>
                  <a:srgbClr val="40454F"/>
                </a:solidFill>
                <a:effectLst/>
                <a:latin typeface="Exo"/>
              </a:rPr>
              <a:t>pseudonimiseren</a:t>
            </a:r>
            <a:r>
              <a:rPr lang="nl-NL" sz="1600" dirty="0">
                <a:solidFill>
                  <a:srgbClr val="40454F"/>
                </a:solidFill>
                <a:latin typeface="Exo"/>
              </a:rPr>
              <a:t> + de-identificatie) </a:t>
            </a:r>
            <a:r>
              <a:rPr lang="nl-NL" sz="1600" b="0" i="0" dirty="0">
                <a:solidFill>
                  <a:srgbClr val="40454F"/>
                </a:solidFill>
                <a:effectLst/>
                <a:latin typeface="Exo"/>
              </a:rPr>
              <a:t> van invoer op basis van geautoriseerde protocollen/</a:t>
            </a:r>
            <a:r>
              <a:rPr lang="nl-NL" sz="1600" b="0" i="0" dirty="0" err="1">
                <a:solidFill>
                  <a:srgbClr val="40454F"/>
                </a:solidFill>
                <a:effectLst/>
                <a:latin typeface="Exo"/>
              </a:rPr>
              <a:t>use</a:t>
            </a:r>
            <a:r>
              <a:rPr lang="nl-NL" sz="1600" dirty="0">
                <a:solidFill>
                  <a:srgbClr val="40454F"/>
                </a:solidFill>
                <a:latin typeface="Exo"/>
              </a:rPr>
              <a:t>-</a:t>
            </a:r>
            <a:r>
              <a:rPr lang="nl-NL" sz="1600" b="0" i="0" dirty="0">
                <a:solidFill>
                  <a:srgbClr val="40454F"/>
                </a:solidFill>
                <a:effectLst/>
                <a:latin typeface="Exo"/>
              </a:rPr>
              <a:t>cases </a:t>
            </a:r>
          </a:p>
          <a:p>
            <a:pPr algn="l"/>
            <a:r>
              <a:rPr lang="nl-NL" sz="1600" b="0" i="0" dirty="0">
                <a:solidFill>
                  <a:srgbClr val="3B4346"/>
                </a:solidFill>
                <a:effectLst/>
                <a:latin typeface="Exo"/>
              </a:rPr>
              <a:t>OWASP raadt aan om consumenten van LLM-applicaties bewust te maken van een veilige omgang met AI-modellen.</a:t>
            </a:r>
            <a:endParaRPr lang="nl-NL" sz="1600" b="0" i="0" dirty="0">
              <a:solidFill>
                <a:srgbClr val="40454F"/>
              </a:solidFill>
              <a:effectLst/>
              <a:latin typeface="Exo"/>
            </a:endParaRP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1176956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LLM07</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Onbedoelde openbaarmaking van gevoelige informatie</a:t>
            </a:r>
            <a:r>
              <a:rPr lang="en-US" sz="4400" b="1" kern="0" dirty="0">
                <a:solidFill>
                  <a:srgbClr val="002060"/>
                </a:solidFill>
                <a:latin typeface="Tw Cen Classified MT Std" panose="020B0502020104020603" pitchFamily="34" charset="0"/>
                <a:cs typeface="Arial"/>
                <a:sym typeface="Arial"/>
                <a:rtl val="0"/>
              </a:rPr>
              <a:t>}</a:t>
            </a:r>
          </a:p>
        </p:txBody>
      </p:sp>
      <p:sp>
        <p:nvSpPr>
          <p:cNvPr id="11" name="TextBox 10">
            <a:extLst>
              <a:ext uri="{FF2B5EF4-FFF2-40B4-BE49-F238E27FC236}">
                <a16:creationId xmlns:a16="http://schemas.microsoft.com/office/drawing/2014/main" id="{F76337EB-502A-F468-D968-7D56479982C8}"/>
              </a:ext>
            </a:extLst>
          </p:cNvPr>
          <p:cNvSpPr txBox="1"/>
          <p:nvPr/>
        </p:nvSpPr>
        <p:spPr>
          <a:xfrm>
            <a:off x="4960844" y="5954683"/>
            <a:ext cx="6174440" cy="830997"/>
          </a:xfrm>
          <a:prstGeom prst="rect">
            <a:avLst/>
          </a:prstGeom>
          <a:solidFill>
            <a:schemeClr val="bg1">
              <a:lumMod val="95000"/>
            </a:schemeClr>
          </a:solidFill>
        </p:spPr>
        <p:txBody>
          <a:bodyPr wrap="square">
            <a:spAutoFit/>
          </a:bodyPr>
          <a:lstStyle/>
          <a:p>
            <a:r>
              <a:rPr lang="en-GB" sz="800" b="0" i="0" dirty="0" err="1">
                <a:solidFill>
                  <a:srgbClr val="000000"/>
                </a:solidFill>
                <a:effectLst/>
                <a:latin typeface="Helvetica" panose="020B0604020202020204" pitchFamily="34" charset="0"/>
              </a:rPr>
              <a:t>Autoriteit</a:t>
            </a:r>
            <a:r>
              <a:rPr lang="en-GB" sz="800" b="0" i="0" dirty="0">
                <a:solidFill>
                  <a:srgbClr val="000000"/>
                </a:solidFill>
                <a:effectLst/>
                <a:latin typeface="Helvetica" panose="020B0604020202020204" pitchFamily="34" charset="0"/>
              </a:rPr>
              <a:t> </a:t>
            </a:r>
            <a:r>
              <a:rPr lang="en-GB" sz="800" b="0" i="0" dirty="0" err="1">
                <a:solidFill>
                  <a:srgbClr val="000000"/>
                </a:solidFill>
                <a:effectLst/>
                <a:latin typeface="Helvetica" panose="020B0604020202020204" pitchFamily="34" charset="0"/>
              </a:rPr>
              <a:t>Persoonsgegevens</a:t>
            </a:r>
            <a:endParaRPr lang="nl-NL" sz="800" dirty="0">
              <a:hlinkClick r:id="rId3"/>
            </a:endParaRPr>
          </a:p>
          <a:p>
            <a:r>
              <a:rPr lang="nl-NL" sz="800" dirty="0">
                <a:hlinkClick r:id="rId3"/>
              </a:rPr>
              <a:t>https://www.autoriteitpersoonsgegevens.nl/themas/beveiliging/beveiliging-van-persoonsgegevens/gegevens-pseudonimiseren</a:t>
            </a:r>
            <a:endParaRPr lang="nl-NL" sz="800" dirty="0"/>
          </a:p>
          <a:p>
            <a:endParaRPr lang="nl-NL" sz="800" dirty="0"/>
          </a:p>
          <a:p>
            <a:r>
              <a:rPr lang="en-US" sz="800" b="0" i="0" dirty="0">
                <a:solidFill>
                  <a:srgbClr val="000000"/>
                </a:solidFill>
                <a:effectLst/>
                <a:latin typeface="Helvetica" panose="020B0604020202020204" pitchFamily="34" charset="0"/>
              </a:rPr>
              <a:t>Making Qualitative Data Reusable - A Short Guidebook For Researchers And Data Stewards Working With Qualitative Data</a:t>
            </a:r>
            <a:endParaRPr lang="nl-NL" sz="800" dirty="0">
              <a:hlinkClick r:id="rId4"/>
            </a:endParaRPr>
          </a:p>
          <a:p>
            <a:r>
              <a:rPr lang="nl-NL" sz="800" dirty="0">
                <a:hlinkClick r:id="rId4"/>
              </a:rPr>
              <a:t>https://zenodo.org/doi/10.5281/zenodo.7777518</a:t>
            </a:r>
            <a:endParaRPr lang="nl-NL" sz="800" dirty="0"/>
          </a:p>
          <a:p>
            <a:endParaRPr lang="nl-NL" sz="800" dirty="0"/>
          </a:p>
        </p:txBody>
      </p:sp>
      <p:pic>
        <p:nvPicPr>
          <p:cNvPr id="12" name="Picture 2" descr="QR Code Image">
            <a:extLst>
              <a:ext uri="{FF2B5EF4-FFF2-40B4-BE49-F238E27FC236}">
                <a16:creationId xmlns:a16="http://schemas.microsoft.com/office/drawing/2014/main" id="{D93481B8-07B3-1074-1301-A6BE51BE9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9814" y="991727"/>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QR Code Image">
            <a:extLst>
              <a:ext uri="{FF2B5EF4-FFF2-40B4-BE49-F238E27FC236}">
                <a16:creationId xmlns:a16="http://schemas.microsoft.com/office/drawing/2014/main" id="{803C1E8B-5460-37AD-EFC4-BF4DFA66D1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9814" y="4387100"/>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16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4919295"/>
          </a:xfrm>
          <a:prstGeom prst="rect">
            <a:avLst/>
          </a:prstGeom>
          <a:noFill/>
        </p:spPr>
        <p:txBody>
          <a:bodyPr wrap="square">
            <a:spAutoFit/>
          </a:bodyPr>
          <a:lstStyle/>
          <a:p>
            <a:pPr>
              <a:lnSpc>
                <a:spcPts val="2200"/>
              </a:lnSpc>
            </a:pPr>
            <a:r>
              <a:rPr lang="nl-NL" sz="1600" b="0" i="0" dirty="0">
                <a:solidFill>
                  <a:srgbClr val="3B4346"/>
                </a:solidFill>
                <a:effectLst/>
                <a:latin typeface="Exo"/>
              </a:rPr>
              <a:t>Een LLM-systeem kan erg effectief zijn als het toegang heeft tot andere systeem. </a:t>
            </a:r>
          </a:p>
          <a:p>
            <a:pPr>
              <a:lnSpc>
                <a:spcPts val="2200"/>
              </a:lnSpc>
            </a:pPr>
            <a:r>
              <a:rPr lang="nl-NL" sz="1600" b="0" i="0" dirty="0">
                <a:solidFill>
                  <a:srgbClr val="3B4346"/>
                </a:solidFill>
                <a:effectLst/>
                <a:latin typeface="Exo"/>
              </a:rPr>
              <a:t>Zo kan een AI-assistent in opdracht van een gebruiker in een andere applicatie duiken om iets uit te zoeken. </a:t>
            </a:r>
          </a:p>
          <a:p>
            <a:pPr>
              <a:lnSpc>
                <a:spcPts val="2200"/>
              </a:lnSpc>
            </a:pPr>
            <a:r>
              <a:rPr lang="nl-NL" sz="1600" b="0" i="0" dirty="0">
                <a:solidFill>
                  <a:srgbClr val="3B4346"/>
                </a:solidFill>
                <a:effectLst/>
                <a:latin typeface="Exo"/>
              </a:rPr>
              <a:t>Wie bij het opzetten van deze functionaliteit onoplettend is, kan de LLM toestaan om ongewenste acties uit te voeren. </a:t>
            </a:r>
          </a:p>
          <a:p>
            <a:pPr>
              <a:lnSpc>
                <a:spcPts val="2200"/>
              </a:lnSpc>
            </a:pPr>
            <a:endParaRPr lang="nl-NL" sz="1600" dirty="0">
              <a:solidFill>
                <a:srgbClr val="3B4346"/>
              </a:solidFill>
              <a:latin typeface="Exo"/>
            </a:endParaRPr>
          </a:p>
          <a:p>
            <a:pPr>
              <a:lnSpc>
                <a:spcPts val="2200"/>
              </a:lnSpc>
            </a:pPr>
            <a:r>
              <a:rPr lang="nl-NL" sz="1600" b="0" i="0" dirty="0">
                <a:solidFill>
                  <a:srgbClr val="3B4346"/>
                </a:solidFill>
                <a:effectLst/>
                <a:latin typeface="Exo"/>
              </a:rPr>
              <a:t>Deze vorm van </a:t>
            </a:r>
            <a:r>
              <a:rPr lang="nl-NL" sz="1600" b="1" i="1" dirty="0">
                <a:solidFill>
                  <a:srgbClr val="C00000"/>
                </a:solidFill>
                <a:effectLst/>
                <a:latin typeface="Exo"/>
              </a:rPr>
              <a:t>‘agency’ of autonomie </a:t>
            </a:r>
            <a:r>
              <a:rPr lang="nl-NL" sz="1600" b="0" i="0" dirty="0">
                <a:solidFill>
                  <a:srgbClr val="3B4346"/>
                </a:solidFill>
                <a:effectLst/>
                <a:latin typeface="Exo"/>
              </a:rPr>
              <a:t>kan bijvoorbeeld ruimte geven om shell </a:t>
            </a:r>
            <a:r>
              <a:rPr lang="nl-NL" sz="1600" b="0" i="0" dirty="0" err="1">
                <a:solidFill>
                  <a:srgbClr val="3B4346"/>
                </a:solidFill>
                <a:effectLst/>
                <a:latin typeface="Exo"/>
              </a:rPr>
              <a:t>commands</a:t>
            </a:r>
            <a:r>
              <a:rPr lang="nl-NL" sz="1600" b="0" i="0" dirty="0">
                <a:solidFill>
                  <a:srgbClr val="3B4346"/>
                </a:solidFill>
                <a:effectLst/>
                <a:latin typeface="Exo"/>
              </a:rPr>
              <a:t> uit te voeren of om een database te updaten, zoals een gewone gebruiker van de andere app zou kunnen. </a:t>
            </a:r>
          </a:p>
          <a:p>
            <a:pPr>
              <a:lnSpc>
                <a:spcPts val="2200"/>
              </a:lnSpc>
            </a:pPr>
            <a:r>
              <a:rPr lang="nl-NL" sz="1600" b="0" i="0" dirty="0">
                <a:solidFill>
                  <a:srgbClr val="3B4346"/>
                </a:solidFill>
                <a:effectLst/>
                <a:latin typeface="Exo"/>
              </a:rPr>
              <a:t>Met te veel permissies kan dit grote gevolgen hebben. </a:t>
            </a:r>
          </a:p>
          <a:p>
            <a:pPr>
              <a:lnSpc>
                <a:spcPts val="2200"/>
              </a:lnSpc>
            </a:pPr>
            <a:endParaRPr lang="nl-NL" sz="1600" dirty="0">
              <a:solidFill>
                <a:srgbClr val="3B4346"/>
              </a:solidFill>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Onbedoelde bekendmaking van vertrouwelijke informatie (onzorgvuldig/ondoordacht handelen)</a:t>
            </a:r>
          </a:p>
          <a:p>
            <a:pPr algn="l"/>
            <a:r>
              <a:rPr lang="nl-NL" sz="1600" b="0" i="0" dirty="0">
                <a:solidFill>
                  <a:srgbClr val="40454F"/>
                </a:solidFill>
                <a:effectLst/>
                <a:latin typeface="Exo"/>
              </a:rPr>
              <a:t>Gecompliceerde (van het web gekopieerde) prompts die worden gebruikt om invoerfilters te omzeilen en gevoelige gegevens te onthullen</a:t>
            </a:r>
          </a:p>
          <a:p>
            <a:pPr algn="l">
              <a:lnSpc>
                <a:spcPts val="2200"/>
              </a:lnSpc>
              <a:buFont typeface="Arial" panose="020B0604020202020204" pitchFamily="34" charset="0"/>
              <a:buChar char="•"/>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Legt vast  waartoe een LLM </a:t>
            </a:r>
            <a:r>
              <a:rPr lang="nl-NL" sz="1600" b="0" i="0" dirty="0">
                <a:solidFill>
                  <a:srgbClr val="3B4346"/>
                </a:solidFill>
                <a:effectLst/>
                <a:latin typeface="Exo"/>
              </a:rPr>
              <a:t> toegang toe heeft/mag hebben.</a:t>
            </a:r>
          </a:p>
          <a:p>
            <a:r>
              <a:rPr lang="nl-NL" sz="1600" dirty="0">
                <a:solidFill>
                  <a:srgbClr val="3B4346"/>
                </a:solidFill>
                <a:latin typeface="Exo"/>
              </a:rPr>
              <a:t>B</a:t>
            </a:r>
            <a:r>
              <a:rPr lang="nl-NL" sz="1600" b="0" i="0" dirty="0">
                <a:solidFill>
                  <a:srgbClr val="3B4346"/>
                </a:solidFill>
                <a:effectLst/>
                <a:latin typeface="Exo"/>
              </a:rPr>
              <a:t>eschrijf verificatiestappen / </a:t>
            </a:r>
            <a:r>
              <a:rPr lang="nl-NL" sz="1600" b="0" i="0" dirty="0" err="1">
                <a:solidFill>
                  <a:srgbClr val="3B4346"/>
                </a:solidFill>
                <a:effectLst/>
                <a:latin typeface="Exo"/>
              </a:rPr>
              <a:t>authorisatie-process</a:t>
            </a:r>
            <a:r>
              <a:rPr lang="nl-NL" sz="1600" b="0" i="0" dirty="0">
                <a:solidFill>
                  <a:srgbClr val="3B4346"/>
                </a:solidFill>
                <a:effectLst/>
                <a:latin typeface="Exo"/>
              </a:rPr>
              <a:t> om van een </a:t>
            </a:r>
            <a:r>
              <a:rPr lang="nl-NL" sz="1600" b="0" i="0" dirty="0" err="1">
                <a:solidFill>
                  <a:srgbClr val="3B4346"/>
                </a:solidFill>
                <a:effectLst/>
                <a:latin typeface="Exo"/>
              </a:rPr>
              <a:t>ChatBot</a:t>
            </a:r>
            <a:r>
              <a:rPr lang="nl-NL" sz="1600" b="0" i="0" dirty="0">
                <a:solidFill>
                  <a:srgbClr val="3B4346"/>
                </a:solidFill>
                <a:effectLst/>
                <a:latin typeface="Exo"/>
              </a:rPr>
              <a:t> gebruik te mogen maken. </a:t>
            </a:r>
          </a:p>
          <a:p>
            <a:r>
              <a:rPr lang="nl-NL" sz="1600" b="0" i="0" dirty="0">
                <a:solidFill>
                  <a:srgbClr val="3B4346"/>
                </a:solidFill>
                <a:effectLst/>
                <a:latin typeface="Exo"/>
              </a:rPr>
              <a:t>Wederom is het nuttig om iemand in real-time te laten kijken wat een AI-model precies uitvoert, zoals ook doodgewone gebruikers worden gecontroleerd in een IT-omgeving.</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81994"/>
            <a:ext cx="8369599"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LLM08</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veel vrijheid </a:t>
            </a:r>
            <a:r>
              <a:rPr lang="nl-NL" sz="3200" b="1" kern="0" dirty="0">
                <a:solidFill>
                  <a:srgbClr val="C00000"/>
                </a:solidFill>
                <a:latin typeface="Tw Cen Classified MT Std" panose="020B0502020104020603" pitchFamily="34" charset="0"/>
                <a:cs typeface="Arial"/>
                <a:sym typeface="Arial"/>
                <a:rtl val="0"/>
              </a:rPr>
              <a:t>“</a:t>
            </a:r>
            <a:r>
              <a:rPr lang="nl-NL" sz="3200" b="1" kern="0" dirty="0" err="1">
                <a:solidFill>
                  <a:srgbClr val="C00000"/>
                </a:solidFill>
                <a:latin typeface="Tw Cen Classified MT Std" panose="020B0502020104020603" pitchFamily="34" charset="0"/>
                <a:cs typeface="Arial"/>
                <a:sym typeface="Arial"/>
                <a:rtl val="0"/>
              </a:rPr>
              <a:t>Excessive</a:t>
            </a:r>
            <a:r>
              <a:rPr lang="nl-NL" sz="3200" b="1" kern="0" dirty="0">
                <a:solidFill>
                  <a:srgbClr val="C00000"/>
                </a:solidFill>
                <a:latin typeface="Tw Cen Classified MT Std" panose="020B0502020104020603" pitchFamily="34" charset="0"/>
                <a:cs typeface="Arial"/>
                <a:sym typeface="Arial"/>
                <a:rtl val="0"/>
              </a:rPr>
              <a:t> Agency”</a:t>
            </a:r>
            <a:r>
              <a:rPr lang="en-US" sz="4400" b="1" kern="0" dirty="0">
                <a:solidFill>
                  <a:srgbClr val="002060"/>
                </a:solidFill>
                <a:latin typeface="Tw Cen Classified MT Std" panose="020B0502020104020603" pitchFamily="34" charset="0"/>
                <a:cs typeface="Arial"/>
                <a:sym typeface="Arial"/>
                <a:rtl val="0"/>
              </a:rPr>
              <a:t>}</a:t>
            </a:r>
          </a:p>
        </p:txBody>
      </p:sp>
      <p:pic>
        <p:nvPicPr>
          <p:cNvPr id="2" name="Picture 2" descr="QR Code Image">
            <a:extLst>
              <a:ext uri="{FF2B5EF4-FFF2-40B4-BE49-F238E27FC236}">
                <a16:creationId xmlns:a16="http://schemas.microsoft.com/office/drawing/2014/main" id="{F8EF9CB5-BB7F-C61F-0AF5-E86F60D1C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585666"/>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QR Code Image">
            <a:extLst>
              <a:ext uri="{FF2B5EF4-FFF2-40B4-BE49-F238E27FC236}">
                <a16:creationId xmlns:a16="http://schemas.microsoft.com/office/drawing/2014/main" id="{786D15D8-57AA-0A73-8FA7-45850F56A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2638987"/>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38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838" y="5838720"/>
            <a:ext cx="939781" cy="939781"/>
          </a:xfrm>
          <a:prstGeom prst="rect">
            <a:avLst/>
          </a:prstGeom>
        </p:spPr>
      </p:pic>
      <p:sp>
        <p:nvSpPr>
          <p:cNvPr id="6" name="TextBox 5">
            <a:extLst>
              <a:ext uri="{FF2B5EF4-FFF2-40B4-BE49-F238E27FC236}">
                <a16:creationId xmlns:a16="http://schemas.microsoft.com/office/drawing/2014/main" id="{28D82105-51E8-6837-81D3-9A3FAC060019}"/>
              </a:ext>
            </a:extLst>
          </p:cNvPr>
          <p:cNvSpPr txBox="1"/>
          <p:nvPr/>
        </p:nvSpPr>
        <p:spPr>
          <a:xfrm>
            <a:off x="242167" y="1198098"/>
            <a:ext cx="11238471" cy="5447645"/>
          </a:xfrm>
          <a:prstGeom prst="rect">
            <a:avLst/>
          </a:prstGeom>
          <a:noFill/>
        </p:spPr>
        <p:txBody>
          <a:bodyPr wrap="square">
            <a:spAutoFit/>
          </a:bodyPr>
          <a:lstStyle/>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veel, maar zijn zoals gezegd in staat om fouten te maken </a:t>
            </a:r>
          </a:p>
          <a:p>
            <a:pPr>
              <a:lnSpc>
                <a:spcPts val="2200"/>
              </a:lnSpc>
            </a:pPr>
            <a:r>
              <a:rPr lang="nl-NL" sz="1600" b="0" i="0" dirty="0">
                <a:solidFill>
                  <a:srgbClr val="3B4346"/>
                </a:solidFill>
                <a:effectLst/>
                <a:latin typeface="Exo"/>
              </a:rPr>
              <a:t>en produceren altijd een output ook al is deze onzinnig ( </a:t>
            </a:r>
            <a:r>
              <a:rPr lang="nl-NL" sz="1600" b="1" i="0" dirty="0">
                <a:solidFill>
                  <a:srgbClr val="C00000"/>
                </a:solidFill>
                <a:effectLst/>
                <a:latin typeface="Exo"/>
              </a:rPr>
              <a:t>“hallucineren”). </a:t>
            </a:r>
          </a:p>
          <a:p>
            <a:pPr>
              <a:lnSpc>
                <a:spcPts val="2200"/>
              </a:lnSpc>
            </a:pPr>
            <a:r>
              <a:rPr lang="nl-NL" sz="1600" b="0" i="0" dirty="0">
                <a:solidFill>
                  <a:srgbClr val="3B4346"/>
                </a:solidFill>
                <a:effectLst/>
                <a:latin typeface="Exo"/>
              </a:rPr>
              <a:t>Ze </a:t>
            </a:r>
            <a:r>
              <a:rPr lang="nl-NL" sz="1600" b="0" i="1" dirty="0">
                <a:solidFill>
                  <a:srgbClr val="C00000"/>
                </a:solidFill>
                <a:effectLst/>
                <a:latin typeface="Exo"/>
              </a:rPr>
              <a:t>‘denken’ niet </a:t>
            </a:r>
            <a:r>
              <a:rPr lang="nl-NL" sz="1600" b="0" i="0" dirty="0">
                <a:solidFill>
                  <a:srgbClr val="3B4346"/>
                </a:solidFill>
                <a:effectLst/>
                <a:latin typeface="Exo"/>
              </a:rPr>
              <a:t>en zijn uiteindelijk een zeer complexe voorspelmachines. </a:t>
            </a:r>
          </a:p>
          <a:p>
            <a:pPr>
              <a:lnSpc>
                <a:spcPts val="2200"/>
              </a:lnSpc>
            </a:pPr>
            <a:r>
              <a:rPr lang="nl-NL" sz="1600" b="0" i="0" dirty="0">
                <a:solidFill>
                  <a:srgbClr val="3B4346"/>
                </a:solidFill>
                <a:effectLst/>
                <a:latin typeface="Exo"/>
              </a:rPr>
              <a:t>Dit houdt in dat er in een professionele context erg voorzichtig mee omgegaan moet worden. </a:t>
            </a:r>
          </a:p>
          <a:p>
            <a:pPr>
              <a:lnSpc>
                <a:spcPts val="2200"/>
              </a:lnSpc>
            </a:pPr>
            <a:endParaRPr lang="nl-NL" sz="1600" dirty="0">
              <a:solidFill>
                <a:srgbClr val="3B4346"/>
              </a:solidFill>
              <a:latin typeface="Exo"/>
            </a:endParaRPr>
          </a:p>
          <a:p>
            <a:pPr>
              <a:lnSpc>
                <a:spcPts val="2200"/>
              </a:lnSpc>
            </a:pPr>
            <a:r>
              <a:rPr lang="nl-NL" sz="1600" b="0" i="0" dirty="0" err="1">
                <a:solidFill>
                  <a:srgbClr val="3B4346"/>
                </a:solidFill>
                <a:effectLst/>
                <a:latin typeface="Exo"/>
              </a:rPr>
              <a:t>LLM’s</a:t>
            </a:r>
            <a:r>
              <a:rPr lang="nl-NL" sz="1600" b="0" i="0" dirty="0">
                <a:solidFill>
                  <a:srgbClr val="3B4346"/>
                </a:solidFill>
                <a:effectLst/>
                <a:latin typeface="Exo"/>
              </a:rPr>
              <a:t> kunnen in veel gevallen programmeercode produceren, maar ook daar geldt dat er onjuiste of gevaarlijke inhoud in kan zitten. Het is een bekend probleem dat deze AI-modellen de mist in kunnen gaan, waardoor het belangrijk is dat organisaties regelmatig controleren of de output naar wens is. </a:t>
            </a:r>
          </a:p>
          <a:p>
            <a:pPr>
              <a:lnSpc>
                <a:spcPts val="2200"/>
              </a:lnSpc>
            </a:pPr>
            <a:endParaRPr lang="nl-NL" sz="1600" b="0" i="0" dirty="0">
              <a:solidFill>
                <a:srgbClr val="3B4346"/>
              </a:solidFill>
              <a:effectLst/>
              <a:latin typeface="Exo"/>
            </a:endParaRPr>
          </a:p>
          <a:p>
            <a:pPr>
              <a:lnSpc>
                <a:spcPts val="2200"/>
              </a:lnSpc>
            </a:pPr>
            <a:r>
              <a:rPr lang="nl-NL" sz="1600" b="1" i="0" dirty="0">
                <a:solidFill>
                  <a:srgbClr val="40454F"/>
                </a:solidFill>
                <a:effectLst/>
                <a:latin typeface="Exo"/>
              </a:rPr>
              <a:t>Kwetsbaarheid:</a:t>
            </a:r>
            <a:endParaRPr lang="nl-NL" sz="1600" b="0" i="0" dirty="0">
              <a:solidFill>
                <a:srgbClr val="40454F"/>
              </a:solidFill>
              <a:effectLst/>
              <a:latin typeface="Exo"/>
            </a:endParaRPr>
          </a:p>
          <a:p>
            <a:pPr algn="l"/>
            <a:r>
              <a:rPr lang="nl-NL" sz="1600" b="0" i="0" dirty="0">
                <a:solidFill>
                  <a:srgbClr val="40454F"/>
                </a:solidFill>
                <a:effectLst/>
                <a:latin typeface="Exo"/>
              </a:rPr>
              <a:t>Het opvallende aan deze kwetsbaarheid is dat de aanval niet kwaadwillend is: een nietsvermoedende </a:t>
            </a:r>
            <a:r>
              <a:rPr lang="nl-NL" sz="1600" b="0" i="0" dirty="0" err="1">
                <a:solidFill>
                  <a:srgbClr val="40454F"/>
                </a:solidFill>
                <a:effectLst/>
                <a:latin typeface="Exo"/>
              </a:rPr>
              <a:t>developer</a:t>
            </a:r>
            <a:r>
              <a:rPr lang="nl-NL" sz="1600" b="0" i="0" dirty="0">
                <a:solidFill>
                  <a:srgbClr val="40454F"/>
                </a:solidFill>
                <a:effectLst/>
                <a:latin typeface="Exo"/>
              </a:rPr>
              <a:t> kan programmeercode inzetten die men niet genoeg had bekeken om de fouten op te pikken. </a:t>
            </a:r>
          </a:p>
          <a:p>
            <a:pPr algn="l"/>
            <a:r>
              <a:rPr lang="nl-NL" sz="1600" b="0" i="0" dirty="0">
                <a:solidFill>
                  <a:srgbClr val="40454F"/>
                </a:solidFill>
                <a:effectLst/>
                <a:latin typeface="Exo"/>
              </a:rPr>
              <a:t>LLM geeft onjuiste informatie</a:t>
            </a:r>
          </a:p>
          <a:p>
            <a:pPr algn="l"/>
            <a:r>
              <a:rPr lang="nl-NL" sz="1600" b="0" i="0" dirty="0">
                <a:solidFill>
                  <a:srgbClr val="40454F"/>
                </a:solidFill>
                <a:effectLst/>
                <a:latin typeface="Exo"/>
              </a:rPr>
              <a:t>LLM genereert onzinnige tekst</a:t>
            </a:r>
          </a:p>
          <a:p>
            <a:pPr algn="l"/>
            <a:r>
              <a:rPr lang="nl-NL" sz="1600" b="0" i="0" dirty="0">
                <a:solidFill>
                  <a:srgbClr val="40454F"/>
                </a:solidFill>
                <a:effectLst/>
                <a:latin typeface="Exo"/>
              </a:rPr>
              <a:t>Onvoldoende risicocommunicatie van aanbieders van LLM</a:t>
            </a:r>
          </a:p>
          <a:p>
            <a:pPr algn="l">
              <a:lnSpc>
                <a:spcPts val="2200"/>
              </a:lnSpc>
            </a:pPr>
            <a:endParaRPr lang="nl-NL" sz="1600" b="0" i="0" dirty="0">
              <a:solidFill>
                <a:srgbClr val="40454F"/>
              </a:solidFill>
              <a:effectLst/>
              <a:latin typeface="Exo"/>
            </a:endParaRPr>
          </a:p>
          <a:p>
            <a:pPr algn="l">
              <a:lnSpc>
                <a:spcPts val="2200"/>
              </a:lnSpc>
            </a:pPr>
            <a:r>
              <a:rPr lang="nl-NL" sz="1600" b="1" dirty="0">
                <a:solidFill>
                  <a:srgbClr val="40454F"/>
                </a:solidFill>
                <a:latin typeface="Exo"/>
              </a:rPr>
              <a:t>P</a:t>
            </a:r>
            <a:r>
              <a:rPr lang="nl-NL" sz="1600" b="1" i="0" dirty="0">
                <a:solidFill>
                  <a:srgbClr val="40454F"/>
                </a:solidFill>
                <a:effectLst/>
                <a:latin typeface="Exo"/>
              </a:rPr>
              <a:t>reventieve maatregel:</a:t>
            </a:r>
            <a:endParaRPr lang="nl-NL" sz="1600" b="0" i="0" dirty="0">
              <a:solidFill>
                <a:srgbClr val="40454F"/>
              </a:solidFill>
              <a:effectLst/>
              <a:latin typeface="Exo"/>
            </a:endParaRPr>
          </a:p>
          <a:p>
            <a:r>
              <a:rPr lang="nl-NL" sz="1600" dirty="0">
                <a:solidFill>
                  <a:srgbClr val="3B4346"/>
                </a:solidFill>
                <a:latin typeface="Exo"/>
              </a:rPr>
              <a:t>Communiceer de risico's en beperkingen van LLM duidelijk aan eindgebruikers, laat ze workshops volgen.</a:t>
            </a:r>
          </a:p>
          <a:p>
            <a:r>
              <a:rPr lang="nl-NL" sz="1600" dirty="0">
                <a:solidFill>
                  <a:srgbClr val="3B4346"/>
                </a:solidFill>
                <a:latin typeface="Exo"/>
              </a:rPr>
              <a:t>De resultaten van LLM monitoren.</a:t>
            </a:r>
          </a:p>
          <a:p>
            <a:r>
              <a:rPr lang="nl-NL" sz="1600" dirty="0">
                <a:solidFill>
                  <a:srgbClr val="3B4346"/>
                </a:solidFill>
                <a:latin typeface="Exo"/>
              </a:rPr>
              <a:t>Triangulatie / cross-</a:t>
            </a:r>
            <a:r>
              <a:rPr lang="nl-NL" sz="1600" dirty="0" err="1">
                <a:solidFill>
                  <a:srgbClr val="3B4346"/>
                </a:solidFill>
                <a:latin typeface="Exo"/>
              </a:rPr>
              <a:t>checking</a:t>
            </a:r>
            <a:r>
              <a:rPr lang="nl-NL" sz="1600" dirty="0">
                <a:solidFill>
                  <a:srgbClr val="3B4346"/>
                </a:solidFill>
                <a:latin typeface="Exo"/>
              </a:rPr>
              <a:t> van LLM-uitvoer met betrouwbare bronnen om de uitvoer op juistheid te controleren</a:t>
            </a:r>
          </a:p>
        </p:txBody>
      </p:sp>
      <p:sp>
        <p:nvSpPr>
          <p:cNvPr id="7" name="Rectangle 6">
            <a:extLst>
              <a:ext uri="{FF2B5EF4-FFF2-40B4-BE49-F238E27FC236}">
                <a16:creationId xmlns:a16="http://schemas.microsoft.com/office/drawing/2014/main" id="{C508C81A-336B-1162-C8E2-1C700329F5C0}"/>
              </a:ext>
            </a:extLst>
          </p:cNvPr>
          <p:cNvSpPr/>
          <p:nvPr/>
        </p:nvSpPr>
        <p:spPr>
          <a:xfrm>
            <a:off x="90687" y="168547"/>
            <a:ext cx="11283858" cy="769441"/>
          </a:xfrm>
          <a:prstGeom prst="rect">
            <a:avLst/>
          </a:prstGeom>
        </p:spPr>
        <p:txBody>
          <a:bodyPr wrap="none">
            <a:spAutoFit/>
          </a:bodyPr>
          <a:lstStyle/>
          <a:p>
            <a:pPr defTabSz="1219170"/>
            <a:r>
              <a:rPr lang="en-US" sz="4400" b="1" kern="0" dirty="0">
                <a:solidFill>
                  <a:srgbClr val="00206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LLM09</a:t>
            </a:r>
            <a:r>
              <a:rPr lang="en-US" sz="4400" b="1" kern="0" dirty="0">
                <a:solidFill>
                  <a:srgbClr val="002060"/>
                </a:solidFill>
                <a:latin typeface="Tw Cen Classified MT Std" panose="020B0502020104020603" pitchFamily="34" charset="0"/>
                <a:cs typeface="Arial"/>
                <a:sym typeface="Arial"/>
                <a:rtl val="0"/>
              </a:rPr>
              <a:t>: </a:t>
            </a:r>
            <a:r>
              <a:rPr lang="nl-NL" sz="3200" b="1" kern="0" dirty="0">
                <a:solidFill>
                  <a:srgbClr val="002060"/>
                </a:solidFill>
                <a:latin typeface="Tw Cen Classified MT Std" panose="020B0502020104020603" pitchFamily="34" charset="0"/>
                <a:cs typeface="Arial"/>
                <a:sym typeface="Arial"/>
                <a:rtl val="0"/>
              </a:rPr>
              <a:t>te grote afhankelijkheid/vertrouwen  </a:t>
            </a:r>
            <a:r>
              <a:rPr lang="nl-NL" sz="3200" b="1" kern="0" dirty="0">
                <a:solidFill>
                  <a:srgbClr val="C00000"/>
                </a:solidFill>
                <a:latin typeface="Tw Cen Classified MT Std" panose="020B0502020104020603" pitchFamily="34" charset="0"/>
                <a:cs typeface="Arial"/>
                <a:sym typeface="Arial"/>
                <a:rtl val="0"/>
              </a:rPr>
              <a:t>“</a:t>
            </a:r>
            <a:r>
              <a:rPr lang="en-GB" sz="3200" b="1" kern="0" dirty="0">
                <a:solidFill>
                  <a:srgbClr val="C00000"/>
                </a:solidFill>
                <a:latin typeface="Tw Cen Classified MT Std" panose="020B0502020104020603" pitchFamily="34" charset="0"/>
                <a:cs typeface="Arial"/>
                <a:sym typeface="Arial"/>
                <a:rtl val="0"/>
              </a:rPr>
              <a:t>Overreliance</a:t>
            </a:r>
            <a:r>
              <a:rPr lang="nl-NL" sz="3200" b="1" kern="0" dirty="0">
                <a:solidFill>
                  <a:srgbClr val="C00000"/>
                </a:solidFill>
                <a:latin typeface="Tw Cen Classified MT Std" panose="020B0502020104020603" pitchFamily="34" charset="0"/>
                <a:cs typeface="Arial"/>
                <a:sym typeface="Arial"/>
                <a:rtl val="0"/>
              </a:rPr>
              <a:t>”</a:t>
            </a:r>
            <a:r>
              <a:rPr lang="en-US" sz="4400" b="1" kern="0" dirty="0">
                <a:solidFill>
                  <a:srgbClr val="002060"/>
                </a:solidFill>
                <a:latin typeface="Tw Cen Classified MT Std" panose="020B0502020104020603" pitchFamily="34" charset="0"/>
                <a:cs typeface="Arial"/>
                <a:sym typeface="Arial"/>
                <a:rtl val="0"/>
              </a:rPr>
              <a:t>}</a:t>
            </a:r>
          </a:p>
        </p:txBody>
      </p:sp>
      <p:pic>
        <p:nvPicPr>
          <p:cNvPr id="7170" name="Picture 2" descr="QR Code Image">
            <a:extLst>
              <a:ext uri="{FF2B5EF4-FFF2-40B4-BE49-F238E27FC236}">
                <a16:creationId xmlns:a16="http://schemas.microsoft.com/office/drawing/2014/main" id="{8F8A2CB2-B02C-B832-7534-36B8B8A5A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814" y="1051828"/>
            <a:ext cx="1407459" cy="14074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QR Code Image">
            <a:extLst>
              <a:ext uri="{FF2B5EF4-FFF2-40B4-BE49-F238E27FC236}">
                <a16:creationId xmlns:a16="http://schemas.microsoft.com/office/drawing/2014/main" id="{49B528C8-F28C-AF8F-FDE2-310168762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9814" y="3817844"/>
            <a:ext cx="1407459"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513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1197204" y="735291"/>
            <a:ext cx="9560490" cy="5717355"/>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552141" y="962615"/>
            <a:ext cx="7695819" cy="2272213"/>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002060"/>
                </a:solidFill>
                <a:latin typeface="Arial"/>
                <a:cs typeface="Arial"/>
              </a:rPr>
              <a:t>Hoe bouw en test je veilig &amp; betrouwbaar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4400" i="1" spc="39" dirty="0">
                <a:solidFill>
                  <a:srgbClr val="C00000"/>
                </a:solidFill>
                <a:latin typeface="Arial"/>
                <a:cs typeface="Arial"/>
              </a:rPr>
              <a:t>GEN-AI technologie?</a:t>
            </a:r>
          </a:p>
          <a:p>
            <a:pPr>
              <a:lnSpc>
                <a:spcPct val="100000"/>
              </a:lnSpc>
            </a:pPr>
            <a:endParaRPr lang="nl-NL" sz="1406" dirty="0">
              <a:latin typeface="Courier New"/>
              <a:cs typeface="Courier New"/>
            </a:endParaRPr>
          </a:p>
        </p:txBody>
      </p:sp>
      <p:sp>
        <p:nvSpPr>
          <p:cNvPr id="3" name="object 8">
            <a:extLst>
              <a:ext uri="{FF2B5EF4-FFF2-40B4-BE49-F238E27FC236}">
                <a16:creationId xmlns:a16="http://schemas.microsoft.com/office/drawing/2014/main" id="{DEEB63C9-703E-A204-BDF7-BF4560ED6F79}"/>
              </a:ext>
            </a:extLst>
          </p:cNvPr>
          <p:cNvSpPr txBox="1"/>
          <p:nvPr/>
        </p:nvSpPr>
        <p:spPr>
          <a:xfrm>
            <a:off x="4205787" y="3550627"/>
            <a:ext cx="6012870" cy="2482527"/>
          </a:xfrm>
          <a:prstGeom prst="rect">
            <a:avLst/>
          </a:prstGeom>
        </p:spPr>
        <p:txBody>
          <a:bodyPr vert="horz" wrap="square" lIns="0" tIns="11609"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3600" b="1" i="1" spc="39" dirty="0">
                <a:solidFill>
                  <a:srgbClr val="002060"/>
                </a:solidFill>
                <a:latin typeface="Arial"/>
                <a:cs typeface="Arial"/>
              </a:rPr>
              <a:t>“</a:t>
            </a:r>
            <a:r>
              <a:rPr lang="en-NL" sz="3600" b="1" i="1" spc="39" dirty="0">
                <a:solidFill>
                  <a:srgbClr val="002060"/>
                </a:solidFill>
                <a:latin typeface="Arial"/>
                <a:cs typeface="Arial"/>
              </a:rPr>
              <a:t>human-in-the-loop</a:t>
            </a:r>
            <a:r>
              <a:rPr lang="nl-NL" sz="3600" b="1" i="1" spc="39" dirty="0">
                <a:solidFill>
                  <a:srgbClr val="002060"/>
                </a:solidFill>
                <a:latin typeface="Arial"/>
                <a:cs typeface="Arial"/>
              </a:rPr>
              <a:t>”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3600" b="1" i="1" spc="39" dirty="0">
                <a:solidFill>
                  <a:srgbClr val="002060"/>
                </a:solidFill>
                <a:latin typeface="Arial"/>
                <a:cs typeface="Arial"/>
              </a:rPr>
              <a:t>“</a:t>
            </a:r>
            <a:r>
              <a:rPr lang="en-GB" sz="3600" b="1" i="1" spc="39" dirty="0">
                <a:solidFill>
                  <a:srgbClr val="002060"/>
                </a:solidFill>
                <a:latin typeface="Arial"/>
                <a:cs typeface="Arial"/>
              </a:rPr>
              <a:t>private endpoint</a:t>
            </a:r>
            <a:r>
              <a:rPr lang="nl-NL" sz="3600" b="1" i="1" spc="39" dirty="0">
                <a:solidFill>
                  <a:srgbClr val="002060"/>
                </a:solidFill>
                <a:latin typeface="Arial"/>
                <a:cs typeface="Arial"/>
              </a:rPr>
              <a:t>” or</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3600" b="1" i="1" u="none" strike="noStrike" kern="1200" cap="none" spc="39" normalizeH="0" baseline="0" noProof="0" dirty="0">
                <a:ln>
                  <a:noFill/>
                </a:ln>
                <a:solidFill>
                  <a:srgbClr val="002060"/>
                </a:solidFill>
                <a:effectLst/>
                <a:uLnTx/>
                <a:uFillTx/>
                <a:latin typeface="Arial"/>
                <a:ea typeface="+mn-ea"/>
                <a:cs typeface="Arial"/>
              </a:rPr>
              <a:t>“virtual </a:t>
            </a:r>
            <a:r>
              <a:rPr lang="en-NL" sz="3600" b="1" i="1" spc="39" dirty="0">
                <a:solidFill>
                  <a:srgbClr val="002060"/>
                </a:solidFill>
                <a:latin typeface="Arial"/>
                <a:cs typeface="Arial"/>
              </a:rPr>
              <a:t>n</a:t>
            </a:r>
            <a:r>
              <a:rPr kumimoji="0" lang="en-NL" sz="3600" b="1" i="1" u="none" strike="noStrike" kern="1200" cap="none" spc="39" normalizeH="0" baseline="0" noProof="0" dirty="0" err="1">
                <a:ln>
                  <a:noFill/>
                </a:ln>
                <a:solidFill>
                  <a:srgbClr val="002060"/>
                </a:solidFill>
                <a:effectLst/>
                <a:uLnTx/>
                <a:uFillTx/>
                <a:latin typeface="Arial"/>
                <a:ea typeface="+mn-ea"/>
                <a:cs typeface="Arial"/>
              </a:rPr>
              <a:t>etworks</a:t>
            </a:r>
            <a:r>
              <a:rPr kumimoji="0" lang="nl-NL" sz="3600" b="1" i="1" u="none" strike="noStrike" kern="1200" cap="none" spc="39" normalizeH="0" baseline="0" noProof="0" dirty="0">
                <a:ln>
                  <a:noFill/>
                </a:ln>
                <a:solidFill>
                  <a:srgbClr val="002060"/>
                </a:solidFill>
                <a:effectLst/>
                <a:uLnTx/>
                <a:uFillTx/>
                <a:latin typeface="Arial"/>
                <a:ea typeface="+mn-ea"/>
                <a:cs typeface="Arial"/>
              </a:rPr>
              <a:t>” +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3600" b="1" i="1" spc="39" dirty="0">
                <a:solidFill>
                  <a:srgbClr val="002060"/>
                </a:solidFill>
                <a:latin typeface="Arial"/>
                <a:cs typeface="Arial"/>
              </a:rPr>
              <a:t>“</a:t>
            </a:r>
            <a:r>
              <a:rPr kumimoji="0" lang="en-NL" sz="3600" b="1" i="1" u="none" strike="noStrike" kern="1200" cap="none" spc="39" normalizeH="0" baseline="0" dirty="0">
                <a:ln>
                  <a:noFill/>
                </a:ln>
                <a:solidFill>
                  <a:srgbClr val="002060"/>
                </a:solidFill>
                <a:effectLst/>
                <a:uLnTx/>
                <a:uFillTx/>
                <a:latin typeface="Arial"/>
                <a:ea typeface="+mn-ea"/>
                <a:cs typeface="Arial"/>
              </a:rPr>
              <a:t>embedded</a:t>
            </a:r>
            <a:r>
              <a:rPr kumimoji="0" lang="nl-NL" sz="3600" b="1" i="1" u="none" strike="noStrike" kern="1200" cap="none" spc="39" normalizeH="0" baseline="0" noProof="0" dirty="0">
                <a:ln>
                  <a:noFill/>
                </a:ln>
                <a:solidFill>
                  <a:srgbClr val="002060"/>
                </a:solidFill>
                <a:effectLst/>
                <a:uLnTx/>
                <a:uFillTx/>
                <a:latin typeface="Arial"/>
                <a:ea typeface="+mn-ea"/>
                <a:cs typeface="Arial"/>
              </a:rPr>
              <a:t> vector store”</a:t>
            </a:r>
            <a:endParaRPr kumimoji="0" lang="nl-NL" sz="3600" b="1" i="1" u="none" strike="noStrike" kern="1200" cap="none" spc="39" normalizeH="0" baseline="0" noProof="0" dirty="0">
              <a:ln>
                <a:noFill/>
              </a:ln>
              <a:solidFill>
                <a:srgbClr val="C00000"/>
              </a:solidFill>
              <a:effectLst/>
              <a:uLnTx/>
              <a:uFillTx/>
              <a:latin typeface="Arial"/>
              <a:ea typeface="+mn-ea"/>
              <a:cs typeface="Arial"/>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984067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82126" y="271148"/>
            <a:ext cx="8035635" cy="1446550"/>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4400" b="0" i="1" u="none" strike="noStrike" kern="1200" cap="none" spc="39" normalizeH="0" baseline="0" noProof="0" dirty="0">
                <a:ln>
                  <a:noFill/>
                </a:ln>
                <a:solidFill>
                  <a:srgbClr val="002060"/>
                </a:solidFill>
                <a:effectLst/>
                <a:uLnTx/>
                <a:uFillTx/>
                <a:latin typeface="Arial"/>
                <a:ea typeface="+mn-ea"/>
                <a:cs typeface="Arial"/>
              </a:rPr>
              <a:t>Data, privacy, and security for Azure OpenAI Service</a:t>
            </a:r>
            <a:endParaRPr kumimoji="0" lang="nl-NL" sz="4400" b="0" i="1" u="none" strike="noStrike" kern="1200" cap="none" spc="39" normalizeH="0" baseline="0" noProof="0" dirty="0">
              <a:ln>
                <a:noFill/>
              </a:ln>
              <a:solidFill>
                <a:srgbClr val="0070C0"/>
              </a:solidFill>
              <a:effectLst/>
              <a:uLnTx/>
              <a:uFillTx/>
              <a:latin typeface="Arial"/>
              <a:ea typeface="+mn-ea"/>
              <a:cs typeface="Arial"/>
            </a:endParaRPr>
          </a:p>
        </p:txBody>
      </p:sp>
      <p:sp>
        <p:nvSpPr>
          <p:cNvPr id="5" name="TextBox 4">
            <a:extLst>
              <a:ext uri="{FF2B5EF4-FFF2-40B4-BE49-F238E27FC236}">
                <a16:creationId xmlns:a16="http://schemas.microsoft.com/office/drawing/2014/main" id="{BD465BF0-4965-9A0B-5971-8718EF4E04AF}"/>
              </a:ext>
            </a:extLst>
          </p:cNvPr>
          <p:cNvSpPr txBox="1"/>
          <p:nvPr/>
        </p:nvSpPr>
        <p:spPr>
          <a:xfrm>
            <a:off x="463462" y="6293708"/>
            <a:ext cx="10359025" cy="369332"/>
          </a:xfrm>
          <a:prstGeom prst="rect">
            <a:avLst/>
          </a:prstGeom>
          <a:noFill/>
        </p:spPr>
        <p:txBody>
          <a:bodyPr wrap="square">
            <a:spAutoFit/>
          </a:bodyPr>
          <a:lstStyle/>
          <a:p>
            <a:r>
              <a:rPr lang="en-GB" dirty="0">
                <a:hlinkClick r:id="rId3"/>
              </a:rPr>
              <a:t>https://learn.microsoft.com/en-us/legal/cognitive-services/openai/data-privacy?tabs=azure-porta</a:t>
            </a:r>
            <a:endParaRPr lang="en-GB" dirty="0"/>
          </a:p>
        </p:txBody>
      </p:sp>
      <p:pic>
        <p:nvPicPr>
          <p:cNvPr id="9" name="Picture 8">
            <a:extLst>
              <a:ext uri="{FF2B5EF4-FFF2-40B4-BE49-F238E27FC236}">
                <a16:creationId xmlns:a16="http://schemas.microsoft.com/office/drawing/2014/main" id="{0C9D2F8D-34D9-4B88-C464-FF91A10CBC32}"/>
              </a:ext>
            </a:extLst>
          </p:cNvPr>
          <p:cNvPicPr>
            <a:picLocks noChangeAspect="1"/>
          </p:cNvPicPr>
          <p:nvPr/>
        </p:nvPicPr>
        <p:blipFill>
          <a:blip r:embed="rId4"/>
          <a:stretch>
            <a:fillRect/>
          </a:stretch>
        </p:blipFill>
        <p:spPr>
          <a:xfrm>
            <a:off x="2048006" y="1975247"/>
            <a:ext cx="7541694" cy="4060912"/>
          </a:xfrm>
          <a:prstGeom prst="rect">
            <a:avLst/>
          </a:prstGeom>
        </p:spPr>
      </p:pic>
    </p:spTree>
    <p:extLst>
      <p:ext uri="{BB962C8B-B14F-4D97-AF65-F5344CB8AC3E}">
        <p14:creationId xmlns:p14="http://schemas.microsoft.com/office/powerpoint/2010/main" val="3928399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7" y="5855133"/>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206137" y="228652"/>
            <a:ext cx="11261441" cy="64633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3600" b="0" i="1" u="none" strike="noStrike" kern="1200" cap="none" spc="39" normalizeH="0" baseline="0" noProof="0" dirty="0">
                <a:ln>
                  <a:noFill/>
                </a:ln>
                <a:solidFill>
                  <a:srgbClr val="002060"/>
                </a:solidFill>
                <a:effectLst/>
                <a:uLnTx/>
                <a:uFillTx/>
                <a:latin typeface="Arial"/>
                <a:ea typeface="+mn-ea"/>
                <a:cs typeface="Arial"/>
              </a:rPr>
              <a:t>What data does the Azure OpenAI Service process?</a:t>
            </a:r>
            <a:endParaRPr kumimoji="0" lang="nl-NL" sz="3600" b="0" i="1" u="none" strike="noStrike" kern="1200" cap="none" spc="39" normalizeH="0" baseline="0" noProof="0" dirty="0">
              <a:ln>
                <a:noFill/>
              </a:ln>
              <a:solidFill>
                <a:srgbClr val="0070C0"/>
              </a:solidFill>
              <a:effectLst/>
              <a:uLnTx/>
              <a:uFillTx/>
              <a:latin typeface="Arial"/>
              <a:ea typeface="+mn-ea"/>
              <a:cs typeface="Arial"/>
            </a:endParaRPr>
          </a:p>
        </p:txBody>
      </p:sp>
      <p:sp>
        <p:nvSpPr>
          <p:cNvPr id="7" name="TextBox 6">
            <a:extLst>
              <a:ext uri="{FF2B5EF4-FFF2-40B4-BE49-F238E27FC236}">
                <a16:creationId xmlns:a16="http://schemas.microsoft.com/office/drawing/2014/main" id="{D407C66A-30A2-023D-2BBB-7A8716868642}"/>
              </a:ext>
            </a:extLst>
          </p:cNvPr>
          <p:cNvSpPr txBox="1"/>
          <p:nvPr/>
        </p:nvSpPr>
        <p:spPr>
          <a:xfrm>
            <a:off x="530268" y="1192294"/>
            <a:ext cx="11131464" cy="4611199"/>
          </a:xfrm>
          <a:prstGeom prst="rect">
            <a:avLst/>
          </a:prstGeom>
          <a:solidFill>
            <a:schemeClr val="bg1">
              <a:lumMod val="95000"/>
            </a:schemeClr>
          </a:solidFill>
        </p:spPr>
        <p:txBody>
          <a:bodyPr wrap="square">
            <a:spAutoFit/>
          </a:bodyPr>
          <a:lstStyle/>
          <a:p>
            <a:pPr algn="l">
              <a:lnSpc>
                <a:spcPct val="150000"/>
              </a:lnSpc>
            </a:pPr>
            <a:r>
              <a:rPr lang="en-US" b="1" i="0" dirty="0">
                <a:solidFill>
                  <a:srgbClr val="161616"/>
                </a:solidFill>
                <a:effectLst/>
                <a:latin typeface="Segoe UI" panose="020B0502040204020203" pitchFamily="34" charset="0"/>
              </a:rPr>
              <a:t>What data does the Azure OpenAI Service process?</a:t>
            </a:r>
            <a:endParaRPr lang="en-US" b="0" i="0" dirty="0">
              <a:solidFill>
                <a:srgbClr val="161616"/>
              </a:solidFill>
              <a:effectLst/>
              <a:latin typeface="Segoe UI" panose="020B0502040204020203" pitchFamily="34" charset="0"/>
            </a:endParaRPr>
          </a:p>
          <a:p>
            <a:pPr algn="l">
              <a:lnSpc>
                <a:spcPct val="150000"/>
              </a:lnSpc>
            </a:pPr>
            <a:r>
              <a:rPr lang="en-US" b="0" i="0" dirty="0">
                <a:solidFill>
                  <a:srgbClr val="161616"/>
                </a:solidFill>
                <a:effectLst/>
                <a:latin typeface="Segoe UI" panose="020B0502040204020203" pitchFamily="34" charset="0"/>
              </a:rPr>
              <a:t>Azure OpenAI processes the following types of data:</a:t>
            </a:r>
          </a:p>
          <a:p>
            <a:pPr algn="l">
              <a:lnSpc>
                <a:spcPct val="150000"/>
              </a:lnSpc>
            </a:pPr>
            <a:endParaRPr lang="en-US" b="0" i="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Text prompts, queries and responses</a:t>
            </a:r>
            <a:r>
              <a:rPr lang="en-US" b="0" i="0" dirty="0">
                <a:solidFill>
                  <a:srgbClr val="161616"/>
                </a:solidFill>
                <a:effectLst/>
                <a:latin typeface="Segoe UI" panose="020B0502040204020203" pitchFamily="34" charset="0"/>
              </a:rPr>
              <a:t> submitted by the user via the completions, search, and embeddings operations.</a:t>
            </a:r>
          </a:p>
          <a:p>
            <a:pPr algn="l">
              <a:lnSpc>
                <a:spcPct val="150000"/>
              </a:lnSpc>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Training &amp; validation data</a:t>
            </a:r>
            <a:r>
              <a:rPr lang="en-US" b="0" i="0" dirty="0">
                <a:solidFill>
                  <a:srgbClr val="161616"/>
                </a:solidFill>
                <a:effectLst/>
                <a:latin typeface="Segoe UI" panose="020B0502040204020203" pitchFamily="34" charset="0"/>
              </a:rPr>
              <a:t>. You can provide your own training data consisting of prompt-completion pairs for the purposes of fine-tuning an OpenAI model.</a:t>
            </a:r>
          </a:p>
          <a:p>
            <a:pPr algn="l">
              <a:lnSpc>
                <a:spcPct val="150000"/>
              </a:lnSpc>
              <a:buFont typeface="Arial" panose="020B0604020202020204" pitchFamily="34" charset="0"/>
              <a:buChar char="•"/>
            </a:pPr>
            <a:endParaRPr lang="en-US" b="0" i="0" dirty="0">
              <a:solidFill>
                <a:srgbClr val="161616"/>
              </a:solidFill>
              <a:effectLst/>
              <a:latin typeface="Segoe UI" panose="020B0502040204020203" pitchFamily="34" charset="0"/>
            </a:endParaRPr>
          </a:p>
          <a:p>
            <a:pPr algn="l">
              <a:lnSpc>
                <a:spcPct val="150000"/>
              </a:lnSpc>
            </a:pPr>
            <a:r>
              <a:rPr lang="en-US" b="1" i="0" dirty="0">
                <a:solidFill>
                  <a:srgbClr val="161616"/>
                </a:solidFill>
                <a:effectLst/>
                <a:latin typeface="Segoe UI" panose="020B0502040204020203" pitchFamily="34" charset="0"/>
              </a:rPr>
              <a:t>Results data from training process</a:t>
            </a:r>
            <a:r>
              <a:rPr lang="en-US" b="0" i="0" dirty="0">
                <a:solidFill>
                  <a:srgbClr val="161616"/>
                </a:solidFill>
                <a:effectLst/>
                <a:latin typeface="Segoe UI" panose="020B0502040204020203" pitchFamily="34" charset="0"/>
              </a:rPr>
              <a:t>. After training a fine-tuned model, the service will output meta-data on the job which includes tokens processed and validation scores at each step.</a:t>
            </a:r>
          </a:p>
        </p:txBody>
      </p:sp>
      <p:sp>
        <p:nvSpPr>
          <p:cNvPr id="9" name="TextBox 8">
            <a:extLst>
              <a:ext uri="{FF2B5EF4-FFF2-40B4-BE49-F238E27FC236}">
                <a16:creationId xmlns:a16="http://schemas.microsoft.com/office/drawing/2014/main" id="{04751D21-F6B9-7CFD-1529-E618D923B3B4}"/>
              </a:ext>
            </a:extLst>
          </p:cNvPr>
          <p:cNvSpPr txBox="1"/>
          <p:nvPr/>
        </p:nvSpPr>
        <p:spPr>
          <a:xfrm>
            <a:off x="3930610" y="6414844"/>
            <a:ext cx="7305062" cy="261610"/>
          </a:xfrm>
          <a:prstGeom prst="rect">
            <a:avLst/>
          </a:prstGeom>
          <a:solidFill>
            <a:schemeClr val="bg1">
              <a:lumMod val="95000"/>
            </a:schemeClr>
          </a:solidFill>
        </p:spPr>
        <p:txBody>
          <a:bodyPr wrap="square">
            <a:spAutoFit/>
          </a:bodyPr>
          <a:lstStyle/>
          <a:p>
            <a:r>
              <a:rPr lang="nl-NL" sz="1100" dirty="0">
                <a:hlinkClick r:id="rId3"/>
              </a:rPr>
              <a:t>https://learn.microsoft.com/en-us/answers/questions/1183772/how-does-azure-open-ai-handles-user-input-data</a:t>
            </a:r>
            <a:endParaRPr lang="nl-NL" sz="1100" dirty="0"/>
          </a:p>
        </p:txBody>
      </p:sp>
    </p:spTree>
    <p:extLst>
      <p:ext uri="{BB962C8B-B14F-4D97-AF65-F5344CB8AC3E}">
        <p14:creationId xmlns:p14="http://schemas.microsoft.com/office/powerpoint/2010/main" val="2603457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50811" y="166022"/>
            <a:ext cx="11261441" cy="64633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en-US" sz="3600" b="0" i="1" u="none" strike="noStrike" kern="1200" cap="none" spc="39" normalizeH="0" baseline="0" noProof="0" dirty="0">
                <a:ln>
                  <a:noFill/>
                </a:ln>
                <a:solidFill>
                  <a:srgbClr val="002060"/>
                </a:solidFill>
                <a:effectLst/>
                <a:uLnTx/>
                <a:uFillTx/>
                <a:latin typeface="Arial"/>
                <a:ea typeface="+mn-ea"/>
                <a:cs typeface="Arial"/>
              </a:rPr>
              <a:t>What data does the Azure OpenAI Service process?</a:t>
            </a:r>
            <a:endParaRPr kumimoji="0" lang="nl-NL" sz="3600" b="0" i="1" u="none" strike="noStrike" kern="1200" cap="none" spc="39" normalizeH="0" baseline="0" noProof="0" dirty="0">
              <a:ln>
                <a:noFill/>
              </a:ln>
              <a:solidFill>
                <a:srgbClr val="0070C0"/>
              </a:solidFill>
              <a:effectLst/>
              <a:uLnTx/>
              <a:uFillTx/>
              <a:latin typeface="Arial"/>
              <a:ea typeface="+mn-ea"/>
              <a:cs typeface="Arial"/>
            </a:endParaRPr>
          </a:p>
        </p:txBody>
      </p:sp>
      <p:pic>
        <p:nvPicPr>
          <p:cNvPr id="8194" name="Picture 2" descr="Data Flow Diagram for the service">
            <a:extLst>
              <a:ext uri="{FF2B5EF4-FFF2-40B4-BE49-F238E27FC236}">
                <a16:creationId xmlns:a16="http://schemas.microsoft.com/office/drawing/2014/main" id="{0443D071-9A7C-B91C-C12A-F8D4AEC004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4" t="7032" r="5996" b="8767"/>
          <a:stretch/>
        </p:blipFill>
        <p:spPr bwMode="auto">
          <a:xfrm>
            <a:off x="2004831" y="1032805"/>
            <a:ext cx="8078620" cy="5358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638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82126" y="271148"/>
            <a:ext cx="8035635" cy="76944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Azure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OpenAI</a:t>
            </a:r>
            <a:r>
              <a:rPr kumimoji="0" lang="nl-NL" sz="4400" b="0" i="1" u="none" strike="noStrike" kern="1200" cap="none" spc="39" normalizeH="0" baseline="0" noProof="0" dirty="0">
                <a:ln>
                  <a:noFill/>
                </a:ln>
                <a:solidFill>
                  <a:srgbClr val="002060"/>
                </a:solidFill>
                <a:effectLst/>
                <a:uLnTx/>
                <a:uFillTx/>
                <a:latin typeface="Arial"/>
                <a:ea typeface="+mn-ea"/>
                <a:cs typeface="Arial"/>
              </a:rPr>
              <a:t> service</a:t>
            </a:r>
            <a:endParaRPr kumimoji="0" lang="nl-NL" sz="4400" b="0" i="1" u="none" strike="noStrike" kern="1200" cap="none" spc="39" normalizeH="0" baseline="0" noProof="0" dirty="0">
              <a:ln>
                <a:noFill/>
              </a:ln>
              <a:solidFill>
                <a:srgbClr val="0070C0"/>
              </a:solidFill>
              <a:effectLst/>
              <a:uLnTx/>
              <a:uFillTx/>
              <a:latin typeface="Arial"/>
              <a:ea typeface="+mn-ea"/>
              <a:cs typeface="Arial"/>
            </a:endParaRPr>
          </a:p>
        </p:txBody>
      </p:sp>
      <p:sp>
        <p:nvSpPr>
          <p:cNvPr id="5" name="TextBox 4">
            <a:extLst>
              <a:ext uri="{FF2B5EF4-FFF2-40B4-BE49-F238E27FC236}">
                <a16:creationId xmlns:a16="http://schemas.microsoft.com/office/drawing/2014/main" id="{BD465BF0-4965-9A0B-5971-8718EF4E04AF}"/>
              </a:ext>
            </a:extLst>
          </p:cNvPr>
          <p:cNvSpPr txBox="1"/>
          <p:nvPr/>
        </p:nvSpPr>
        <p:spPr>
          <a:xfrm>
            <a:off x="1689179" y="6394267"/>
            <a:ext cx="7383887" cy="369332"/>
          </a:xfrm>
          <a:prstGeom prst="rect">
            <a:avLst/>
          </a:prstGeom>
          <a:noFill/>
        </p:spPr>
        <p:txBody>
          <a:bodyPr wrap="square">
            <a:spAutoFit/>
          </a:bodyPr>
          <a:lstStyle/>
          <a:p>
            <a:r>
              <a:rPr lang="en-NL" dirty="0">
                <a:hlinkClick r:id="rId3"/>
              </a:rPr>
              <a:t>https://azure.microsoft.com/en-us/products/ai-services/openai-service</a:t>
            </a:r>
            <a:endParaRPr lang="en-US" dirty="0"/>
          </a:p>
        </p:txBody>
      </p:sp>
      <p:pic>
        <p:nvPicPr>
          <p:cNvPr id="6" name="Picture 5">
            <a:extLst>
              <a:ext uri="{FF2B5EF4-FFF2-40B4-BE49-F238E27FC236}">
                <a16:creationId xmlns:a16="http://schemas.microsoft.com/office/drawing/2014/main" id="{7316F5FC-FBFA-E566-2D9B-62D4A9C14E0E}"/>
              </a:ext>
            </a:extLst>
          </p:cNvPr>
          <p:cNvPicPr>
            <a:picLocks noChangeAspect="1"/>
          </p:cNvPicPr>
          <p:nvPr/>
        </p:nvPicPr>
        <p:blipFill>
          <a:blip r:embed="rId4"/>
          <a:stretch>
            <a:fillRect/>
          </a:stretch>
        </p:blipFill>
        <p:spPr>
          <a:xfrm>
            <a:off x="1720529" y="1077799"/>
            <a:ext cx="7323406" cy="5324387"/>
          </a:xfrm>
          <a:prstGeom prst="rect">
            <a:avLst/>
          </a:prstGeom>
        </p:spPr>
      </p:pic>
      <p:pic>
        <p:nvPicPr>
          <p:cNvPr id="11266" name="Picture 2" descr="QR Code Image">
            <a:extLst>
              <a:ext uri="{FF2B5EF4-FFF2-40B4-BE49-F238E27FC236}">
                <a16:creationId xmlns:a16="http://schemas.microsoft.com/office/drawing/2014/main" id="{814C951C-8729-446D-4A60-02F427805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291" y="1976716"/>
            <a:ext cx="1883709" cy="188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8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752B5AF0-0B96-E2D3-F1D3-9360781C2F81}"/>
              </a:ext>
            </a:extLst>
          </p:cNvPr>
          <p:cNvSpPr txBox="1"/>
          <p:nvPr/>
        </p:nvSpPr>
        <p:spPr>
          <a:xfrm>
            <a:off x="489397" y="296145"/>
            <a:ext cx="6096000" cy="369332"/>
          </a:xfrm>
          <a:prstGeom prst="rect">
            <a:avLst/>
          </a:prstGeom>
          <a:noFill/>
        </p:spPr>
        <p:txBody>
          <a:bodyPr wrap="square">
            <a:spAutoFit/>
          </a:bodyPr>
          <a:lstStyle/>
          <a:p>
            <a:r>
              <a:rPr lang="en-GB" b="1" i="0" dirty="0">
                <a:solidFill>
                  <a:srgbClr val="767676"/>
                </a:solidFill>
                <a:effectLst/>
                <a:latin typeface="Roboto" panose="02000000000000000000" pitchFamily="2" charset="0"/>
              </a:rPr>
              <a:t>portal</a:t>
            </a:r>
            <a:r>
              <a:rPr lang="en-GB" b="0" i="0" dirty="0">
                <a:solidFill>
                  <a:srgbClr val="71777D"/>
                </a:solidFill>
                <a:effectLst/>
                <a:latin typeface="Roboto" panose="02000000000000000000" pitchFamily="2" charset="0"/>
              </a:rPr>
              <a:t>.</a:t>
            </a:r>
            <a:r>
              <a:rPr lang="en-GB" b="1" i="0" dirty="0">
                <a:solidFill>
                  <a:srgbClr val="767676"/>
                </a:solidFill>
                <a:effectLst/>
                <a:latin typeface="Roboto" panose="02000000000000000000" pitchFamily="2" charset="0"/>
              </a:rPr>
              <a:t>azure</a:t>
            </a:r>
            <a:r>
              <a:rPr lang="en-GB" b="0" i="0" dirty="0">
                <a:solidFill>
                  <a:srgbClr val="71777D"/>
                </a:solidFill>
                <a:effectLst/>
                <a:latin typeface="Roboto" panose="02000000000000000000" pitchFamily="2" charset="0"/>
              </a:rPr>
              <a:t>.com</a:t>
            </a:r>
            <a:endParaRPr lang="en-NL" dirty="0"/>
          </a:p>
        </p:txBody>
      </p:sp>
      <p:pic>
        <p:nvPicPr>
          <p:cNvPr id="6" name="Picture 5">
            <a:extLst>
              <a:ext uri="{FF2B5EF4-FFF2-40B4-BE49-F238E27FC236}">
                <a16:creationId xmlns:a16="http://schemas.microsoft.com/office/drawing/2014/main" id="{EF8D06EC-C855-37BB-1D46-5FA8656962DF}"/>
              </a:ext>
            </a:extLst>
          </p:cNvPr>
          <p:cNvPicPr>
            <a:picLocks noChangeAspect="1"/>
          </p:cNvPicPr>
          <p:nvPr/>
        </p:nvPicPr>
        <p:blipFill>
          <a:blip r:embed="rId3"/>
          <a:stretch>
            <a:fillRect/>
          </a:stretch>
        </p:blipFill>
        <p:spPr>
          <a:xfrm>
            <a:off x="3709115" y="1448496"/>
            <a:ext cx="4565151" cy="4375322"/>
          </a:xfrm>
          <a:prstGeom prst="rect">
            <a:avLst/>
          </a:prstGeom>
        </p:spPr>
      </p:pic>
    </p:spTree>
    <p:extLst>
      <p:ext uri="{BB962C8B-B14F-4D97-AF65-F5344CB8AC3E}">
        <p14:creationId xmlns:p14="http://schemas.microsoft.com/office/powerpoint/2010/main" val="1730383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106BBAB3-87F3-55F8-FC9D-9FC2436F8E08}"/>
              </a:ext>
            </a:extLst>
          </p:cNvPr>
          <p:cNvPicPr>
            <a:picLocks noChangeAspect="1"/>
          </p:cNvPicPr>
          <p:nvPr/>
        </p:nvPicPr>
        <p:blipFill>
          <a:blip r:embed="rId3"/>
          <a:stretch>
            <a:fillRect/>
          </a:stretch>
        </p:blipFill>
        <p:spPr>
          <a:xfrm>
            <a:off x="3412901" y="1132914"/>
            <a:ext cx="4841428" cy="4746291"/>
          </a:xfrm>
          <a:prstGeom prst="rect">
            <a:avLst/>
          </a:prstGeom>
        </p:spPr>
      </p:pic>
    </p:spTree>
    <p:extLst>
      <p:ext uri="{BB962C8B-B14F-4D97-AF65-F5344CB8AC3E}">
        <p14:creationId xmlns:p14="http://schemas.microsoft.com/office/powerpoint/2010/main" val="248498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1796550" y="1459283"/>
            <a:ext cx="9169987" cy="408642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248125" y="1854196"/>
            <a:ext cx="8266477" cy="3296596"/>
          </a:xfrm>
          <a:prstGeom prst="rect">
            <a:avLst/>
          </a:prstGeom>
        </p:spPr>
        <p:txBody>
          <a:bodyPr vert="horz" wrap="square" lIns="0" tIns="11609" rIns="0" bIns="0" rtlCol="0">
            <a:spAutoFit/>
          </a:bodyPr>
          <a:lstStyle/>
          <a:p>
            <a:pPr marL="8929">
              <a:spcBef>
                <a:spcPts val="91"/>
              </a:spcBef>
            </a:pPr>
            <a:r>
              <a:rPr lang="en-NL" sz="4219" b="1" dirty="0">
                <a:latin typeface="Courier New"/>
                <a:cs typeface="Courier New"/>
              </a:rPr>
              <a:t>Cyber </a:t>
            </a:r>
            <a:endParaRPr lang="en-GB" sz="4219" b="1" dirty="0">
              <a:latin typeface="Courier New"/>
              <a:cs typeface="Courier New"/>
            </a:endParaRPr>
          </a:p>
          <a:p>
            <a:pPr marL="8929">
              <a:spcBef>
                <a:spcPts val="91"/>
              </a:spcBef>
            </a:pPr>
            <a:r>
              <a:rPr lang="en-NL" sz="4219" b="1" dirty="0">
                <a:latin typeface="Courier New"/>
                <a:cs typeface="Courier New"/>
              </a:rPr>
              <a:t>Resilience</a:t>
            </a:r>
            <a:r>
              <a:rPr lang="en-GB" sz="4219" b="1" dirty="0">
                <a:latin typeface="Courier New"/>
                <a:cs typeface="Courier New"/>
              </a:rPr>
              <a:t> &amp; </a:t>
            </a:r>
            <a:r>
              <a:rPr lang="en-NL" sz="4219" b="1" dirty="0">
                <a:latin typeface="Courier New"/>
                <a:cs typeface="Courier New"/>
              </a:rPr>
              <a:t>Hygiene </a:t>
            </a:r>
          </a:p>
          <a:p>
            <a:pPr marL="8929">
              <a:spcBef>
                <a:spcPts val="91"/>
              </a:spcBef>
            </a:pPr>
            <a:endParaRPr lang="nl-NL" sz="4219" b="1" dirty="0">
              <a:solidFill>
                <a:srgbClr val="C00000"/>
              </a:solidFill>
              <a:latin typeface="Courier New"/>
              <a:cs typeface="Courier New"/>
            </a:endParaRPr>
          </a:p>
          <a:p>
            <a:pPr marL="8929">
              <a:spcBef>
                <a:spcPts val="91"/>
              </a:spcBef>
            </a:pPr>
            <a:r>
              <a:rPr lang="en-GB" sz="4219" b="1" dirty="0" err="1">
                <a:solidFill>
                  <a:srgbClr val="C00000"/>
                </a:solidFill>
                <a:latin typeface="Courier New"/>
                <a:cs typeface="Courier New"/>
              </a:rPr>
              <a:t>Vereist</a:t>
            </a:r>
            <a:r>
              <a:rPr lang="en-GB" sz="4219" b="1" dirty="0">
                <a:solidFill>
                  <a:srgbClr val="C00000"/>
                </a:solidFill>
                <a:latin typeface="Courier New"/>
                <a:cs typeface="Courier New"/>
              </a:rPr>
              <a:t> </a:t>
            </a:r>
            <a:r>
              <a:rPr lang="en-GB" sz="4219" b="1" dirty="0" err="1">
                <a:solidFill>
                  <a:srgbClr val="C00000"/>
                </a:solidFill>
                <a:latin typeface="Courier New"/>
                <a:cs typeface="Courier New"/>
              </a:rPr>
              <a:t>een</a:t>
            </a:r>
            <a:r>
              <a:rPr lang="en-GB" sz="4219" b="1" dirty="0">
                <a:solidFill>
                  <a:srgbClr val="C00000"/>
                </a:solidFill>
                <a:latin typeface="Courier New"/>
                <a:cs typeface="Courier New"/>
              </a:rPr>
              <a:t> </a:t>
            </a:r>
          </a:p>
          <a:p>
            <a:pPr marL="8929">
              <a:spcBef>
                <a:spcPts val="91"/>
              </a:spcBef>
            </a:pPr>
            <a:r>
              <a:rPr lang="en-GB" sz="4219" b="1" dirty="0">
                <a:solidFill>
                  <a:srgbClr val="C00000"/>
                </a:solidFill>
                <a:latin typeface="Courier New"/>
                <a:cs typeface="Courier New"/>
              </a:rPr>
              <a:t>Zero Trust-</a:t>
            </a:r>
            <a:r>
              <a:rPr lang="en-GB" sz="4219" b="1" dirty="0" err="1">
                <a:solidFill>
                  <a:srgbClr val="C00000"/>
                </a:solidFill>
                <a:latin typeface="Courier New"/>
                <a:cs typeface="Courier New"/>
              </a:rPr>
              <a:t>aanpak</a:t>
            </a:r>
            <a:endParaRPr lang="nl-NL" sz="1406" dirty="0">
              <a:latin typeface="Courier New"/>
              <a:cs typeface="Courier New"/>
            </a:endParaRPr>
          </a:p>
        </p:txBody>
      </p:sp>
    </p:spTree>
    <p:extLst>
      <p:ext uri="{BB962C8B-B14F-4D97-AF65-F5344CB8AC3E}">
        <p14:creationId xmlns:p14="http://schemas.microsoft.com/office/powerpoint/2010/main" val="1801874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6BFE89F1-76E4-A0D5-F05D-90E514EF641A}"/>
              </a:ext>
            </a:extLst>
          </p:cNvPr>
          <p:cNvPicPr>
            <a:picLocks noChangeAspect="1"/>
          </p:cNvPicPr>
          <p:nvPr/>
        </p:nvPicPr>
        <p:blipFill>
          <a:blip r:embed="rId3"/>
          <a:stretch>
            <a:fillRect/>
          </a:stretch>
        </p:blipFill>
        <p:spPr>
          <a:xfrm>
            <a:off x="1150511" y="763972"/>
            <a:ext cx="9981127" cy="5159202"/>
          </a:xfrm>
          <a:prstGeom prst="rect">
            <a:avLst/>
          </a:prstGeom>
        </p:spPr>
      </p:pic>
    </p:spTree>
    <p:extLst>
      <p:ext uri="{BB962C8B-B14F-4D97-AF65-F5344CB8AC3E}">
        <p14:creationId xmlns:p14="http://schemas.microsoft.com/office/powerpoint/2010/main" val="141922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22" y="179156"/>
            <a:ext cx="939781" cy="939781"/>
          </a:xfrm>
          <a:prstGeom prst="rect">
            <a:avLst/>
          </a:prstGeom>
        </p:spPr>
      </p:pic>
      <p:pic>
        <p:nvPicPr>
          <p:cNvPr id="9" name="Picture 8">
            <a:extLst>
              <a:ext uri="{FF2B5EF4-FFF2-40B4-BE49-F238E27FC236}">
                <a16:creationId xmlns:a16="http://schemas.microsoft.com/office/drawing/2014/main" id="{839B048A-A248-2247-22D6-39C1FF3D11E6}"/>
              </a:ext>
            </a:extLst>
          </p:cNvPr>
          <p:cNvPicPr>
            <a:picLocks noChangeAspect="1"/>
          </p:cNvPicPr>
          <p:nvPr/>
        </p:nvPicPr>
        <p:blipFill>
          <a:blip r:embed="rId3"/>
          <a:stretch>
            <a:fillRect/>
          </a:stretch>
        </p:blipFill>
        <p:spPr>
          <a:xfrm>
            <a:off x="1281226" y="757543"/>
            <a:ext cx="8913953" cy="4465299"/>
          </a:xfrm>
          <a:prstGeom prst="rect">
            <a:avLst/>
          </a:prstGeom>
        </p:spPr>
      </p:pic>
    </p:spTree>
    <p:extLst>
      <p:ext uri="{BB962C8B-B14F-4D97-AF65-F5344CB8AC3E}">
        <p14:creationId xmlns:p14="http://schemas.microsoft.com/office/powerpoint/2010/main" val="818004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22" y="179156"/>
            <a:ext cx="939781" cy="939781"/>
          </a:xfrm>
          <a:prstGeom prst="rect">
            <a:avLst/>
          </a:prstGeom>
        </p:spPr>
      </p:pic>
      <p:pic>
        <p:nvPicPr>
          <p:cNvPr id="3" name="Picture 2">
            <a:extLst>
              <a:ext uri="{FF2B5EF4-FFF2-40B4-BE49-F238E27FC236}">
                <a16:creationId xmlns:a16="http://schemas.microsoft.com/office/drawing/2014/main" id="{0E6B10E3-1764-AE7D-AB60-D009C7BA4C81}"/>
              </a:ext>
            </a:extLst>
          </p:cNvPr>
          <p:cNvPicPr>
            <a:picLocks noChangeAspect="1"/>
          </p:cNvPicPr>
          <p:nvPr/>
        </p:nvPicPr>
        <p:blipFill>
          <a:blip r:embed="rId3"/>
          <a:stretch>
            <a:fillRect/>
          </a:stretch>
        </p:blipFill>
        <p:spPr>
          <a:xfrm>
            <a:off x="1288073" y="617560"/>
            <a:ext cx="8818580" cy="5449132"/>
          </a:xfrm>
          <a:prstGeom prst="rect">
            <a:avLst/>
          </a:prstGeom>
        </p:spPr>
      </p:pic>
      <p:sp>
        <p:nvSpPr>
          <p:cNvPr id="6" name="TextBox 5">
            <a:extLst>
              <a:ext uri="{FF2B5EF4-FFF2-40B4-BE49-F238E27FC236}">
                <a16:creationId xmlns:a16="http://schemas.microsoft.com/office/drawing/2014/main" id="{7A5AF860-BA42-4627-2105-68222C371849}"/>
              </a:ext>
            </a:extLst>
          </p:cNvPr>
          <p:cNvSpPr txBox="1"/>
          <p:nvPr/>
        </p:nvSpPr>
        <p:spPr>
          <a:xfrm>
            <a:off x="1560136" y="6370412"/>
            <a:ext cx="8865909" cy="276999"/>
          </a:xfrm>
          <a:prstGeom prst="rect">
            <a:avLst/>
          </a:prstGeom>
          <a:solidFill>
            <a:schemeClr val="bg1">
              <a:lumMod val="85000"/>
            </a:schemeClr>
          </a:solidFill>
        </p:spPr>
        <p:txBody>
          <a:bodyPr wrap="square">
            <a:spAutoFit/>
          </a:bodyPr>
          <a:lstStyle/>
          <a:p>
            <a:r>
              <a:rPr lang="nl-NL" sz="1200" dirty="0"/>
              <a:t>https://learn.microsoft.com/en-us/azure/developer/python/get-started-app-chat-private-endpoint?tabs=visual-studio-code</a:t>
            </a:r>
          </a:p>
        </p:txBody>
      </p:sp>
    </p:spTree>
    <p:extLst>
      <p:ext uri="{BB962C8B-B14F-4D97-AF65-F5344CB8AC3E}">
        <p14:creationId xmlns:p14="http://schemas.microsoft.com/office/powerpoint/2010/main" val="22891107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222" y="179156"/>
            <a:ext cx="939781" cy="939781"/>
          </a:xfrm>
          <a:prstGeom prst="rect">
            <a:avLst/>
          </a:prstGeom>
        </p:spPr>
      </p:pic>
      <p:pic>
        <p:nvPicPr>
          <p:cNvPr id="2050" name="Picture 2" descr="Diagram showing the private endpoint and private DNS zone for Azure OpenAI within the VNET.">
            <a:extLst>
              <a:ext uri="{FF2B5EF4-FFF2-40B4-BE49-F238E27FC236}">
                <a16:creationId xmlns:a16="http://schemas.microsoft.com/office/drawing/2014/main" id="{D0298697-EB4E-C268-80B4-3AD79D96A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83" y="1536708"/>
            <a:ext cx="7779933" cy="39355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1839B6-8854-BCF5-83BA-63507F9810C4}"/>
              </a:ext>
            </a:extLst>
          </p:cNvPr>
          <p:cNvSpPr txBox="1"/>
          <p:nvPr/>
        </p:nvSpPr>
        <p:spPr>
          <a:xfrm>
            <a:off x="2828042" y="6122413"/>
            <a:ext cx="8069344" cy="276999"/>
          </a:xfrm>
          <a:prstGeom prst="rect">
            <a:avLst/>
          </a:prstGeom>
          <a:solidFill>
            <a:schemeClr val="bg1">
              <a:lumMod val="95000"/>
            </a:schemeClr>
          </a:solidFill>
          <a:ln>
            <a:solidFill>
              <a:schemeClr val="bg1">
                <a:lumMod val="85000"/>
              </a:schemeClr>
            </a:solidFill>
          </a:ln>
        </p:spPr>
        <p:txBody>
          <a:bodyPr wrap="square">
            <a:spAutoFit/>
          </a:bodyPr>
          <a:lstStyle/>
          <a:p>
            <a:r>
              <a:rPr lang="nl-NL" sz="1200" dirty="0">
                <a:hlinkClick r:id="rId4"/>
              </a:rPr>
              <a:t>https://learn.microsoft.com/en-us/shows/azure-essentials-show/connecting-openai-private-endpoints-across-vnets</a:t>
            </a:r>
            <a:endParaRPr lang="nl-NL" sz="1200" dirty="0"/>
          </a:p>
        </p:txBody>
      </p:sp>
      <p:sp>
        <p:nvSpPr>
          <p:cNvPr id="6" name="TextBox 5">
            <a:extLst>
              <a:ext uri="{FF2B5EF4-FFF2-40B4-BE49-F238E27FC236}">
                <a16:creationId xmlns:a16="http://schemas.microsoft.com/office/drawing/2014/main" id="{13523942-DE7A-1535-C5A7-77673BA45D96}"/>
              </a:ext>
            </a:extLst>
          </p:cNvPr>
          <p:cNvSpPr txBox="1"/>
          <p:nvPr/>
        </p:nvSpPr>
        <p:spPr>
          <a:xfrm>
            <a:off x="2828042" y="5658837"/>
            <a:ext cx="8069344" cy="276999"/>
          </a:xfrm>
          <a:prstGeom prst="rect">
            <a:avLst/>
          </a:prstGeom>
          <a:solidFill>
            <a:schemeClr val="bg1">
              <a:lumMod val="95000"/>
            </a:schemeClr>
          </a:solidFill>
        </p:spPr>
        <p:txBody>
          <a:bodyPr wrap="square">
            <a:spAutoFit/>
          </a:bodyPr>
          <a:lstStyle/>
          <a:p>
            <a:r>
              <a:rPr lang="nl-NL" sz="1200" dirty="0">
                <a:hlinkClick r:id="rId5"/>
              </a:rPr>
              <a:t>https://medium.com/@luiz.braz/using-azure-openai-in-a-secure-way-17b9e51cdcaa</a:t>
            </a:r>
            <a:endParaRPr lang="nl-NL" sz="1200" dirty="0"/>
          </a:p>
        </p:txBody>
      </p:sp>
    </p:spTree>
    <p:extLst>
      <p:ext uri="{BB962C8B-B14F-4D97-AF65-F5344CB8AC3E}">
        <p14:creationId xmlns:p14="http://schemas.microsoft.com/office/powerpoint/2010/main" val="1790810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8129CBD0-6C0C-EAF1-F565-F1DE243C92FF}"/>
              </a:ext>
            </a:extLst>
          </p:cNvPr>
          <p:cNvPicPr>
            <a:picLocks noChangeAspect="1"/>
          </p:cNvPicPr>
          <p:nvPr/>
        </p:nvPicPr>
        <p:blipFill>
          <a:blip r:embed="rId3"/>
          <a:stretch>
            <a:fillRect/>
          </a:stretch>
        </p:blipFill>
        <p:spPr>
          <a:xfrm>
            <a:off x="2730698" y="230921"/>
            <a:ext cx="5311013" cy="5940206"/>
          </a:xfrm>
          <a:prstGeom prst="rect">
            <a:avLst/>
          </a:prstGeom>
        </p:spPr>
      </p:pic>
      <p:sp>
        <p:nvSpPr>
          <p:cNvPr id="5" name="TextBox 4">
            <a:extLst>
              <a:ext uri="{FF2B5EF4-FFF2-40B4-BE49-F238E27FC236}">
                <a16:creationId xmlns:a16="http://schemas.microsoft.com/office/drawing/2014/main" id="{7FABE931-9732-C752-DCA2-E65B06AAE032}"/>
              </a:ext>
            </a:extLst>
          </p:cNvPr>
          <p:cNvSpPr txBox="1"/>
          <p:nvPr/>
        </p:nvSpPr>
        <p:spPr>
          <a:xfrm>
            <a:off x="134471" y="6394267"/>
            <a:ext cx="10627974" cy="369332"/>
          </a:xfrm>
          <a:prstGeom prst="rect">
            <a:avLst/>
          </a:prstGeom>
          <a:noFill/>
        </p:spPr>
        <p:txBody>
          <a:bodyPr wrap="square">
            <a:spAutoFit/>
          </a:bodyPr>
          <a:lstStyle/>
          <a:p>
            <a:r>
              <a:rPr lang="en-NL" dirty="0">
                <a:hlinkClick r:id="rId4"/>
              </a:rPr>
              <a:t>https://learn.microsoft.com/en-us/azure/ai-services/openai/how-to/create-resource?pivots=web-portal</a:t>
            </a:r>
            <a:endParaRPr lang="en-US" dirty="0"/>
          </a:p>
        </p:txBody>
      </p:sp>
      <p:pic>
        <p:nvPicPr>
          <p:cNvPr id="12290" name="Picture 2" descr="QR Code Image">
            <a:extLst>
              <a:ext uri="{FF2B5EF4-FFF2-40B4-BE49-F238E27FC236}">
                <a16:creationId xmlns:a16="http://schemas.microsoft.com/office/drawing/2014/main" id="{16EFE545-4583-D6F8-7BD8-FB97E6A5E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6476" y="3809364"/>
            <a:ext cx="2205954" cy="22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43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843" y="134742"/>
            <a:ext cx="939781" cy="939781"/>
          </a:xfrm>
          <a:prstGeom prst="rect">
            <a:avLst/>
          </a:prstGeom>
        </p:spPr>
      </p:pic>
      <p:sp>
        <p:nvSpPr>
          <p:cNvPr id="6" name="TextBox 5">
            <a:extLst>
              <a:ext uri="{FF2B5EF4-FFF2-40B4-BE49-F238E27FC236}">
                <a16:creationId xmlns:a16="http://schemas.microsoft.com/office/drawing/2014/main" id="{BB347E80-CD5A-0557-69E6-441D8FF5E546}"/>
              </a:ext>
            </a:extLst>
          </p:cNvPr>
          <p:cNvSpPr txBox="1"/>
          <p:nvPr/>
        </p:nvSpPr>
        <p:spPr>
          <a:xfrm>
            <a:off x="9229754" y="308479"/>
            <a:ext cx="1874743" cy="830997"/>
          </a:xfrm>
          <a:prstGeom prst="rect">
            <a:avLst/>
          </a:prstGeom>
          <a:noFill/>
        </p:spPr>
        <p:txBody>
          <a:bodyPr wrap="square">
            <a:spAutoFit/>
          </a:bodyPr>
          <a:lstStyle/>
          <a:p>
            <a:r>
              <a:rPr lang="en-NL" sz="800" dirty="0">
                <a:hlinkClick r:id="rId3"/>
              </a:rPr>
              <a:t>https://customervoice.microsoft.com/Pages/ResponsePage.aspx?id=v4j5cvGGr0GRqy180BHbR7en2Ais5pxKtso_Pz4b1_xUOFA5Qk1UWDRBMjg0WFhPMkIzTzhKQ1dWNyQlQCN0PWcu</a:t>
            </a:r>
            <a:endParaRPr lang="en-US" sz="800" dirty="0"/>
          </a:p>
        </p:txBody>
      </p:sp>
      <p:pic>
        <p:nvPicPr>
          <p:cNvPr id="13314" name="Picture 2" descr="QR Code Image">
            <a:extLst>
              <a:ext uri="{FF2B5EF4-FFF2-40B4-BE49-F238E27FC236}">
                <a16:creationId xmlns:a16="http://schemas.microsoft.com/office/drawing/2014/main" id="{36F972B1-050F-D26D-2D19-E8DE648CC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5010" y="308479"/>
            <a:ext cx="1874744" cy="1874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1BF0F11-99CE-E0D0-9D38-8CB440962495}"/>
              </a:ext>
            </a:extLst>
          </p:cNvPr>
          <p:cNvPicPr>
            <a:picLocks noChangeAspect="1"/>
          </p:cNvPicPr>
          <p:nvPr/>
        </p:nvPicPr>
        <p:blipFill>
          <a:blip r:embed="rId5"/>
          <a:stretch>
            <a:fillRect/>
          </a:stretch>
        </p:blipFill>
        <p:spPr>
          <a:xfrm>
            <a:off x="362932" y="433572"/>
            <a:ext cx="6263673" cy="5408218"/>
          </a:xfrm>
          <a:prstGeom prst="rect">
            <a:avLst/>
          </a:prstGeom>
        </p:spPr>
      </p:pic>
      <p:pic>
        <p:nvPicPr>
          <p:cNvPr id="3" name="Picture 2">
            <a:extLst>
              <a:ext uri="{FF2B5EF4-FFF2-40B4-BE49-F238E27FC236}">
                <a16:creationId xmlns:a16="http://schemas.microsoft.com/office/drawing/2014/main" id="{35342E38-D6FF-11D3-0C29-6AB7AF8BB9B0}"/>
              </a:ext>
            </a:extLst>
          </p:cNvPr>
          <p:cNvPicPr>
            <a:picLocks noChangeAspect="1"/>
          </p:cNvPicPr>
          <p:nvPr/>
        </p:nvPicPr>
        <p:blipFill>
          <a:blip r:embed="rId6"/>
          <a:stretch>
            <a:fillRect/>
          </a:stretch>
        </p:blipFill>
        <p:spPr>
          <a:xfrm>
            <a:off x="7458026" y="2283846"/>
            <a:ext cx="4096707" cy="4314917"/>
          </a:xfrm>
          <a:prstGeom prst="rect">
            <a:avLst/>
          </a:prstGeom>
        </p:spPr>
      </p:pic>
      <p:sp>
        <p:nvSpPr>
          <p:cNvPr id="8" name="TextBox 7">
            <a:extLst>
              <a:ext uri="{FF2B5EF4-FFF2-40B4-BE49-F238E27FC236}">
                <a16:creationId xmlns:a16="http://schemas.microsoft.com/office/drawing/2014/main" id="{39C38055-5194-CAF0-C876-FAA2F9AE6D6B}"/>
              </a:ext>
            </a:extLst>
          </p:cNvPr>
          <p:cNvSpPr txBox="1"/>
          <p:nvPr/>
        </p:nvSpPr>
        <p:spPr>
          <a:xfrm>
            <a:off x="117836" y="6329802"/>
            <a:ext cx="6508770" cy="307777"/>
          </a:xfrm>
          <a:prstGeom prst="rect">
            <a:avLst/>
          </a:prstGeom>
          <a:solidFill>
            <a:schemeClr val="bg1">
              <a:lumMod val="95000"/>
            </a:schemeClr>
          </a:solidFill>
        </p:spPr>
        <p:txBody>
          <a:bodyPr wrap="square">
            <a:spAutoFit/>
          </a:bodyPr>
          <a:lstStyle/>
          <a:p>
            <a:r>
              <a:rPr lang="nl-NL" sz="1400" dirty="0">
                <a:hlinkClick r:id="rId7"/>
              </a:rPr>
              <a:t>https://learn.microsoft.com/en-us/legal/cognitive-services/openai/limited-access</a:t>
            </a:r>
            <a:endParaRPr lang="nl-NL" sz="1400" dirty="0"/>
          </a:p>
        </p:txBody>
      </p:sp>
    </p:spTree>
    <p:extLst>
      <p:ext uri="{BB962C8B-B14F-4D97-AF65-F5344CB8AC3E}">
        <p14:creationId xmlns:p14="http://schemas.microsoft.com/office/powerpoint/2010/main" val="1375534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5AD4D881-F649-7173-E915-A1F141513030}"/>
              </a:ext>
            </a:extLst>
          </p:cNvPr>
          <p:cNvPicPr>
            <a:picLocks noChangeAspect="1"/>
          </p:cNvPicPr>
          <p:nvPr/>
        </p:nvPicPr>
        <p:blipFill>
          <a:blip r:embed="rId3"/>
          <a:stretch>
            <a:fillRect/>
          </a:stretch>
        </p:blipFill>
        <p:spPr>
          <a:xfrm>
            <a:off x="1575514" y="528033"/>
            <a:ext cx="8534501" cy="5578398"/>
          </a:xfrm>
          <a:prstGeom prst="rect">
            <a:avLst/>
          </a:prstGeom>
        </p:spPr>
      </p:pic>
    </p:spTree>
    <p:extLst>
      <p:ext uri="{BB962C8B-B14F-4D97-AF65-F5344CB8AC3E}">
        <p14:creationId xmlns:p14="http://schemas.microsoft.com/office/powerpoint/2010/main" val="653605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A52868BF-FC04-D4C4-9309-E06D39516692}"/>
              </a:ext>
            </a:extLst>
          </p:cNvPr>
          <p:cNvPicPr>
            <a:picLocks noChangeAspect="1"/>
          </p:cNvPicPr>
          <p:nvPr/>
        </p:nvPicPr>
        <p:blipFill>
          <a:blip r:embed="rId3"/>
          <a:stretch>
            <a:fillRect/>
          </a:stretch>
        </p:blipFill>
        <p:spPr>
          <a:xfrm>
            <a:off x="958240" y="243183"/>
            <a:ext cx="8351021" cy="6371634"/>
          </a:xfrm>
          <a:prstGeom prst="rect">
            <a:avLst/>
          </a:prstGeom>
        </p:spPr>
      </p:pic>
    </p:spTree>
    <p:extLst>
      <p:ext uri="{BB962C8B-B14F-4D97-AF65-F5344CB8AC3E}">
        <p14:creationId xmlns:p14="http://schemas.microsoft.com/office/powerpoint/2010/main" val="1230503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56237A01-D309-060E-6E4A-34BCFED8F55F}"/>
              </a:ext>
            </a:extLst>
          </p:cNvPr>
          <p:cNvSpPr txBox="1"/>
          <p:nvPr/>
        </p:nvSpPr>
        <p:spPr>
          <a:xfrm>
            <a:off x="1068947" y="6109042"/>
            <a:ext cx="8560158" cy="369332"/>
          </a:xfrm>
          <a:prstGeom prst="rect">
            <a:avLst/>
          </a:prstGeom>
          <a:noFill/>
        </p:spPr>
        <p:txBody>
          <a:bodyPr wrap="square">
            <a:spAutoFit/>
          </a:bodyPr>
          <a:lstStyle/>
          <a:p>
            <a:r>
              <a:rPr lang="en-NL" dirty="0">
                <a:hlinkClick r:id="rId3"/>
              </a:rPr>
              <a:t>https://learn.microsoft.com/en-us/azure/ai-services/openai/how-to/completions</a:t>
            </a:r>
            <a:endParaRPr lang="en-US" dirty="0"/>
          </a:p>
        </p:txBody>
      </p:sp>
      <p:pic>
        <p:nvPicPr>
          <p:cNvPr id="6" name="Picture 5">
            <a:extLst>
              <a:ext uri="{FF2B5EF4-FFF2-40B4-BE49-F238E27FC236}">
                <a16:creationId xmlns:a16="http://schemas.microsoft.com/office/drawing/2014/main" id="{B9399414-79B9-A6B0-CE1E-219CEB39AF20}"/>
              </a:ext>
            </a:extLst>
          </p:cNvPr>
          <p:cNvPicPr>
            <a:picLocks noChangeAspect="1"/>
          </p:cNvPicPr>
          <p:nvPr/>
        </p:nvPicPr>
        <p:blipFill>
          <a:blip r:embed="rId4"/>
          <a:stretch>
            <a:fillRect/>
          </a:stretch>
        </p:blipFill>
        <p:spPr>
          <a:xfrm>
            <a:off x="1068947" y="489326"/>
            <a:ext cx="5864922" cy="5334492"/>
          </a:xfrm>
          <a:prstGeom prst="rect">
            <a:avLst/>
          </a:prstGeom>
        </p:spPr>
      </p:pic>
      <p:pic>
        <p:nvPicPr>
          <p:cNvPr id="14338" name="Picture 2" descr="QR Code Image">
            <a:extLst>
              <a:ext uri="{FF2B5EF4-FFF2-40B4-BE49-F238E27FC236}">
                <a16:creationId xmlns:a16="http://schemas.microsoft.com/office/drawing/2014/main" id="{8FB06F8D-9EF2-712B-2865-303FE7617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99" y="3375333"/>
            <a:ext cx="2448485" cy="244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10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448D546F-0474-963E-A5DA-A058431681F3}"/>
              </a:ext>
            </a:extLst>
          </p:cNvPr>
          <p:cNvSpPr txBox="1"/>
          <p:nvPr/>
        </p:nvSpPr>
        <p:spPr>
          <a:xfrm>
            <a:off x="1240664" y="6346442"/>
            <a:ext cx="7933765" cy="276999"/>
          </a:xfrm>
          <a:prstGeom prst="rect">
            <a:avLst/>
          </a:prstGeom>
          <a:noFill/>
        </p:spPr>
        <p:txBody>
          <a:bodyPr wrap="square">
            <a:spAutoFit/>
          </a:bodyPr>
          <a:lstStyle/>
          <a:p>
            <a:r>
              <a:rPr lang="en-NL" sz="1200" dirty="0">
                <a:hlinkClick r:id="rId3"/>
              </a:rPr>
              <a:t>https://learn.microsoft.com/en-us/azure/ai-services/openai/concepts/models#gpt-35-models</a:t>
            </a:r>
            <a:endParaRPr lang="en-US" sz="1200" dirty="0"/>
          </a:p>
        </p:txBody>
      </p:sp>
      <p:pic>
        <p:nvPicPr>
          <p:cNvPr id="6" name="Picture 5">
            <a:extLst>
              <a:ext uri="{FF2B5EF4-FFF2-40B4-BE49-F238E27FC236}">
                <a16:creationId xmlns:a16="http://schemas.microsoft.com/office/drawing/2014/main" id="{C7B7362A-B41E-DABB-5963-07F5141C89DE}"/>
              </a:ext>
            </a:extLst>
          </p:cNvPr>
          <p:cNvPicPr>
            <a:picLocks noChangeAspect="1"/>
          </p:cNvPicPr>
          <p:nvPr/>
        </p:nvPicPr>
        <p:blipFill>
          <a:blip r:embed="rId4"/>
          <a:stretch>
            <a:fillRect/>
          </a:stretch>
        </p:blipFill>
        <p:spPr>
          <a:xfrm>
            <a:off x="1240664" y="511558"/>
            <a:ext cx="8291211" cy="5702497"/>
          </a:xfrm>
          <a:prstGeom prst="rect">
            <a:avLst/>
          </a:prstGeom>
        </p:spPr>
      </p:pic>
      <p:pic>
        <p:nvPicPr>
          <p:cNvPr id="16386" name="Picture 2" descr="QR Code Image">
            <a:extLst>
              <a:ext uri="{FF2B5EF4-FFF2-40B4-BE49-F238E27FC236}">
                <a16:creationId xmlns:a16="http://schemas.microsoft.com/office/drawing/2014/main" id="{5D05D5E4-27E3-D74C-9CA9-0359F867A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9077" y="842682"/>
            <a:ext cx="1686485" cy="168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49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28DA12CB-F82B-489A-0A9E-143BB374C05E}"/>
              </a:ext>
            </a:extLst>
          </p:cNvPr>
          <p:cNvSpPr txBox="1"/>
          <p:nvPr/>
        </p:nvSpPr>
        <p:spPr>
          <a:xfrm>
            <a:off x="2304026" y="6293322"/>
            <a:ext cx="7774903" cy="276999"/>
          </a:xfrm>
          <a:prstGeom prst="rect">
            <a:avLst/>
          </a:prstGeom>
          <a:solidFill>
            <a:schemeClr val="bg1">
              <a:lumMod val="85000"/>
            </a:schemeClr>
          </a:solidFill>
        </p:spPr>
        <p:txBody>
          <a:bodyPr wrap="square">
            <a:spAutoFit/>
          </a:bodyPr>
          <a:lstStyle/>
          <a:p>
            <a:r>
              <a:rPr lang="nl-NL" sz="1200" dirty="0">
                <a:hlinkClick r:id="rId3"/>
              </a:rPr>
              <a:t>https://www.microsoft.com/nl-nl/security/security-insider/practical-cyber-defense/cyber-resilience-hygiene-guide</a:t>
            </a:r>
            <a:endParaRPr lang="nl-NL" sz="1200" dirty="0"/>
          </a:p>
        </p:txBody>
      </p:sp>
      <p:sp>
        <p:nvSpPr>
          <p:cNvPr id="6" name="TextBox 5">
            <a:extLst>
              <a:ext uri="{FF2B5EF4-FFF2-40B4-BE49-F238E27FC236}">
                <a16:creationId xmlns:a16="http://schemas.microsoft.com/office/drawing/2014/main" id="{C0B7F1EA-D7D6-F21E-A8A7-3865F091A117}"/>
              </a:ext>
            </a:extLst>
          </p:cNvPr>
          <p:cNvSpPr txBox="1"/>
          <p:nvPr/>
        </p:nvSpPr>
        <p:spPr>
          <a:xfrm>
            <a:off x="1260016" y="2227452"/>
            <a:ext cx="9337002" cy="3257174"/>
          </a:xfrm>
          <a:prstGeom prst="rect">
            <a:avLst/>
          </a:prstGeom>
          <a:solidFill>
            <a:schemeClr val="bg1">
              <a:lumMod val="95000"/>
            </a:schemeClr>
          </a:solidFill>
        </p:spPr>
        <p:txBody>
          <a:bodyPr wrap="square">
            <a:spAutoFit/>
          </a:bodyPr>
          <a:lstStyle/>
          <a:p>
            <a:pPr algn="l">
              <a:lnSpc>
                <a:spcPct val="150000"/>
              </a:lnSpc>
            </a:pPr>
            <a:r>
              <a:rPr lang="nl-NL" sz="2800" b="1" dirty="0" err="1">
                <a:solidFill>
                  <a:srgbClr val="17253D"/>
                </a:solidFill>
                <a:latin typeface="Manlo"/>
              </a:rPr>
              <a:t>P</a:t>
            </a:r>
            <a:r>
              <a:rPr lang="nl-NL" sz="2800" b="1" i="0" dirty="0" err="1">
                <a:solidFill>
                  <a:srgbClr val="17253D"/>
                </a:solidFill>
                <a:effectLst/>
                <a:latin typeface="Manlo"/>
              </a:rPr>
              <a:t>hishing</a:t>
            </a:r>
            <a:r>
              <a:rPr lang="nl-NL" sz="2800" b="1" i="0" dirty="0">
                <a:solidFill>
                  <a:srgbClr val="17253D"/>
                </a:solidFill>
                <a:effectLst/>
                <a:latin typeface="Manlo"/>
              </a:rPr>
              <a:t>-bestendige meervoudige verificatie (MFA)</a:t>
            </a:r>
          </a:p>
          <a:p>
            <a:pPr algn="l">
              <a:lnSpc>
                <a:spcPct val="150000"/>
              </a:lnSpc>
            </a:pPr>
            <a:r>
              <a:rPr lang="nl-NL" sz="2800" b="1" i="0" dirty="0">
                <a:solidFill>
                  <a:srgbClr val="C00000"/>
                </a:solidFill>
                <a:effectLst/>
                <a:latin typeface="Manlo"/>
              </a:rPr>
              <a:t>Zero Trust-aanpak</a:t>
            </a:r>
          </a:p>
          <a:p>
            <a:pPr algn="l">
              <a:lnSpc>
                <a:spcPct val="150000"/>
              </a:lnSpc>
            </a:pPr>
            <a:r>
              <a:rPr lang="nl-NL" sz="2800" b="1" i="0" dirty="0">
                <a:solidFill>
                  <a:srgbClr val="17253D"/>
                </a:solidFill>
                <a:effectLst/>
                <a:latin typeface="Manlo"/>
              </a:rPr>
              <a:t>Gebruik moderne anti-malware</a:t>
            </a:r>
            <a:endParaRPr lang="en-NL" sz="2800" b="1" i="0" dirty="0">
              <a:solidFill>
                <a:srgbClr val="17253D"/>
              </a:solidFill>
              <a:effectLst/>
              <a:latin typeface="Manlo"/>
            </a:endParaRPr>
          </a:p>
          <a:p>
            <a:pPr algn="l">
              <a:lnSpc>
                <a:spcPct val="150000"/>
              </a:lnSpc>
            </a:pPr>
            <a:r>
              <a:rPr lang="nl-NL" sz="2800" b="1" i="0" dirty="0">
                <a:solidFill>
                  <a:srgbClr val="17253D"/>
                </a:solidFill>
                <a:effectLst/>
                <a:latin typeface="Manlo"/>
              </a:rPr>
              <a:t>Software/Patch Management  (mitigatie</a:t>
            </a:r>
            <a:r>
              <a:rPr lang="nl-NL" sz="2800" b="1" dirty="0">
                <a:solidFill>
                  <a:srgbClr val="17253D"/>
                </a:solidFill>
                <a:latin typeface="Manlo"/>
              </a:rPr>
              <a:t> van schaduw-IT)</a:t>
            </a:r>
            <a:endParaRPr lang="nl-NL" sz="2800" b="1" i="0" dirty="0">
              <a:solidFill>
                <a:srgbClr val="17253D"/>
              </a:solidFill>
              <a:effectLst/>
              <a:latin typeface="Manlo"/>
            </a:endParaRPr>
          </a:p>
          <a:p>
            <a:pPr algn="l">
              <a:lnSpc>
                <a:spcPct val="150000"/>
              </a:lnSpc>
            </a:pPr>
            <a:r>
              <a:rPr lang="nl-NL" sz="2800" b="1" i="0" dirty="0">
                <a:solidFill>
                  <a:srgbClr val="17253D"/>
                </a:solidFill>
                <a:effectLst/>
                <a:latin typeface="Manlo"/>
              </a:rPr>
              <a:t>Data Encryptie</a:t>
            </a:r>
          </a:p>
        </p:txBody>
      </p:sp>
      <p:sp>
        <p:nvSpPr>
          <p:cNvPr id="9" name="TextBox 8">
            <a:extLst>
              <a:ext uri="{FF2B5EF4-FFF2-40B4-BE49-F238E27FC236}">
                <a16:creationId xmlns:a16="http://schemas.microsoft.com/office/drawing/2014/main" id="{7B80CC14-9688-C59A-BDE6-D01EFC16133C}"/>
              </a:ext>
            </a:extLst>
          </p:cNvPr>
          <p:cNvSpPr txBox="1"/>
          <p:nvPr/>
        </p:nvSpPr>
        <p:spPr>
          <a:xfrm>
            <a:off x="936896" y="333373"/>
            <a:ext cx="9983243" cy="1200329"/>
          </a:xfrm>
          <a:prstGeom prst="rect">
            <a:avLst/>
          </a:prstGeom>
          <a:noFill/>
        </p:spPr>
        <p:txBody>
          <a:bodyPr wrap="square">
            <a:spAutoFit/>
          </a:bodyPr>
          <a:lstStyle/>
          <a:p>
            <a:r>
              <a:rPr lang="nl-NL" sz="3600" b="1" i="0" dirty="0">
                <a:solidFill>
                  <a:srgbClr val="17253D"/>
                </a:solidFill>
                <a:effectLst/>
                <a:latin typeface="Courier New" panose="02070309020205020404" pitchFamily="49" charset="0"/>
                <a:cs typeface="Courier New" panose="02070309020205020404" pitchFamily="49" charset="0"/>
              </a:rPr>
              <a:t>Beveiligingshygiëne op </a:t>
            </a:r>
          </a:p>
          <a:p>
            <a:r>
              <a:rPr lang="nl-NL" sz="3600" b="1" i="0" dirty="0">
                <a:solidFill>
                  <a:srgbClr val="C00000"/>
                </a:solidFill>
                <a:effectLst/>
                <a:latin typeface="Courier New" panose="02070309020205020404" pitchFamily="49" charset="0"/>
                <a:cs typeface="Courier New" panose="02070309020205020404" pitchFamily="49" charset="0"/>
              </a:rPr>
              <a:t>basisniveau </a:t>
            </a:r>
            <a:r>
              <a:rPr lang="nl-NL" sz="3600" b="1" i="0" dirty="0">
                <a:effectLst/>
                <a:latin typeface="Courier New" panose="02070309020205020404" pitchFamily="49" charset="0"/>
                <a:cs typeface="Courier New" panose="02070309020205020404" pitchFamily="49" charset="0"/>
              </a:rPr>
              <a:t>vereist:</a:t>
            </a:r>
            <a:endParaRPr lang="nl-NL" sz="3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87194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44B1A-97C2-4FA5-3AFE-5083DBA5D0D0}"/>
              </a:ext>
            </a:extLst>
          </p:cNvPr>
          <p:cNvPicPr>
            <a:picLocks noChangeAspect="1"/>
          </p:cNvPicPr>
          <p:nvPr/>
        </p:nvPicPr>
        <p:blipFill rotWithShape="1">
          <a:blip r:embed="rId2"/>
          <a:srcRect l="2164" t="3711" r="3145" b="6085"/>
          <a:stretch/>
        </p:blipFill>
        <p:spPr>
          <a:xfrm>
            <a:off x="1181101" y="2460845"/>
            <a:ext cx="8547846" cy="3753574"/>
          </a:xfrm>
          <a:prstGeom prst="rect">
            <a:avLst/>
          </a:prstGeom>
        </p:spPr>
      </p:pic>
      <p:sp>
        <p:nvSpPr>
          <p:cNvPr id="6" name="TextBox 5">
            <a:extLst>
              <a:ext uri="{FF2B5EF4-FFF2-40B4-BE49-F238E27FC236}">
                <a16:creationId xmlns:a16="http://schemas.microsoft.com/office/drawing/2014/main" id="{290F6C0C-E47C-2EE4-60C2-CD0C409EA25A}"/>
              </a:ext>
            </a:extLst>
          </p:cNvPr>
          <p:cNvSpPr txBox="1"/>
          <p:nvPr/>
        </p:nvSpPr>
        <p:spPr>
          <a:xfrm>
            <a:off x="972673" y="2098700"/>
            <a:ext cx="9457763" cy="369332"/>
          </a:xfrm>
          <a:prstGeom prst="rect">
            <a:avLst/>
          </a:prstGeom>
          <a:solidFill>
            <a:schemeClr val="bg1">
              <a:lumMod val="95000"/>
            </a:schemeClr>
          </a:solidFill>
        </p:spPr>
        <p:txBody>
          <a:bodyPr wrap="square">
            <a:spAutoFit/>
          </a:bodyPr>
          <a:lstStyle/>
          <a:p>
            <a:pPr algn="l" fontAlgn="base"/>
            <a:r>
              <a:rPr lang="en-US" b="1" i="0" dirty="0">
                <a:solidFill>
                  <a:srgbClr val="161616"/>
                </a:solidFill>
                <a:effectLst/>
                <a:latin typeface="IBM Plex Sans" panose="020B0503050203000203" pitchFamily="34" charset="0"/>
              </a:rPr>
              <a:t>Retrieval-augmented generation</a:t>
            </a:r>
            <a:r>
              <a:rPr lang="en-US" b="0" i="0" dirty="0">
                <a:solidFill>
                  <a:srgbClr val="161616"/>
                </a:solidFill>
                <a:effectLst/>
                <a:latin typeface="IBM Plex Sans" panose="020B0503050203000203" pitchFamily="34" charset="0"/>
              </a:rPr>
              <a:t> </a:t>
            </a:r>
            <a:r>
              <a:rPr lang="en-US" b="1" i="0" dirty="0">
                <a:solidFill>
                  <a:srgbClr val="161616"/>
                </a:solidFill>
                <a:effectLst/>
                <a:latin typeface="IBM Plex Sans" panose="020B0503050203000203" pitchFamily="34" charset="0"/>
              </a:rPr>
              <a:t>[RAG] </a:t>
            </a:r>
            <a:r>
              <a:rPr lang="en-US" b="0" i="0" dirty="0">
                <a:solidFill>
                  <a:srgbClr val="161616"/>
                </a:solidFill>
                <a:effectLst/>
                <a:latin typeface="IBM Plex Sans" panose="020B0503050203000203" pitchFamily="34" charset="0"/>
              </a:rPr>
              <a:t>pattern involves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pic>
        <p:nvPicPr>
          <p:cNvPr id="15362" name="Picture 2" descr="QR Code Image">
            <a:extLst>
              <a:ext uri="{FF2B5EF4-FFF2-40B4-BE49-F238E27FC236}">
                <a16:creationId xmlns:a16="http://schemas.microsoft.com/office/drawing/2014/main" id="{C5A65CB8-C6C6-5FF7-4A94-1BEB0BE35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1871" y="3957918"/>
            <a:ext cx="2103344" cy="21033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8B9AF4-641E-2DF6-1399-619DC9612679}"/>
              </a:ext>
            </a:extLst>
          </p:cNvPr>
          <p:cNvSpPr txBox="1"/>
          <p:nvPr/>
        </p:nvSpPr>
        <p:spPr>
          <a:xfrm>
            <a:off x="8637493" y="6014882"/>
            <a:ext cx="3209365" cy="646331"/>
          </a:xfrm>
          <a:prstGeom prst="rect">
            <a:avLst/>
          </a:prstGeom>
          <a:noFill/>
        </p:spPr>
        <p:txBody>
          <a:bodyPr wrap="square">
            <a:spAutoFit/>
          </a:bodyPr>
          <a:lstStyle/>
          <a:p>
            <a:r>
              <a:rPr lang="nl-NL" sz="1200" dirty="0">
                <a:hlinkClick r:id="rId5"/>
              </a:rPr>
              <a:t>https://www.ibm.com/docs/en/watsonx/saas?topic=solutions-retrieval-augmented-generation</a:t>
            </a:r>
            <a:endParaRPr lang="nl-NL" sz="1200" dirty="0"/>
          </a:p>
        </p:txBody>
      </p:sp>
      <p:sp>
        <p:nvSpPr>
          <p:cNvPr id="10" name="TextBox 9">
            <a:extLst>
              <a:ext uri="{FF2B5EF4-FFF2-40B4-BE49-F238E27FC236}">
                <a16:creationId xmlns:a16="http://schemas.microsoft.com/office/drawing/2014/main" id="{1DF134DE-3354-9346-BA03-6384D180DFE6}"/>
              </a:ext>
            </a:extLst>
          </p:cNvPr>
          <p:cNvSpPr txBox="1"/>
          <p:nvPr/>
        </p:nvSpPr>
        <p:spPr>
          <a:xfrm>
            <a:off x="6517340" y="3588586"/>
            <a:ext cx="753035" cy="369332"/>
          </a:xfrm>
          <a:prstGeom prst="rect">
            <a:avLst/>
          </a:prstGeom>
          <a:noFill/>
        </p:spPr>
        <p:txBody>
          <a:bodyPr wrap="square">
            <a:spAutoFit/>
          </a:bodyPr>
          <a:lstStyle/>
          <a:p>
            <a:r>
              <a:rPr lang="en-US" b="1" i="0" dirty="0">
                <a:solidFill>
                  <a:srgbClr val="161616"/>
                </a:solidFill>
                <a:effectLst/>
                <a:latin typeface="IBM Plex Sans" panose="020B0503050203000203" pitchFamily="34" charset="0"/>
              </a:rPr>
              <a:t>LLM</a:t>
            </a:r>
            <a:endParaRPr lang="nl-NL" dirty="0"/>
          </a:p>
        </p:txBody>
      </p:sp>
      <p:sp>
        <p:nvSpPr>
          <p:cNvPr id="11" name="Rectangle 10">
            <a:extLst>
              <a:ext uri="{FF2B5EF4-FFF2-40B4-BE49-F238E27FC236}">
                <a16:creationId xmlns:a16="http://schemas.microsoft.com/office/drawing/2014/main" id="{1FB2834D-9F02-E79C-13B5-55F0346B62A7}"/>
              </a:ext>
            </a:extLst>
          </p:cNvPr>
          <p:cNvSpPr/>
          <p:nvPr/>
        </p:nvSpPr>
        <p:spPr>
          <a:xfrm>
            <a:off x="277906" y="173690"/>
            <a:ext cx="11641328"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{retrieval-augmented generation </a:t>
            </a:r>
            <a:r>
              <a:rPr lang="en-US" sz="4400" kern="0" dirty="0">
                <a:solidFill>
                  <a:srgbClr val="C00000"/>
                </a:solidFill>
                <a:latin typeface="Tw Cen Classified MT Std" panose="020B0502020104020603" pitchFamily="34" charset="0"/>
                <a:cs typeface="Arial"/>
                <a:sym typeface="Arial"/>
                <a:rtl val="0"/>
              </a:rPr>
              <a:t>RAG</a:t>
            </a:r>
            <a:r>
              <a:rPr lang="en-US" sz="5867" kern="0" dirty="0">
                <a:solidFill>
                  <a:srgbClr val="C00000"/>
                </a:solidFill>
                <a:latin typeface="Tw Cen Classified MT Std" panose="020B0502020104020603" pitchFamily="34" charset="0"/>
                <a:cs typeface="Arial"/>
                <a:sym typeface="Arial"/>
                <a:rtl val="0"/>
              </a:rPr>
              <a:t>}</a:t>
            </a:r>
          </a:p>
        </p:txBody>
      </p:sp>
    </p:spTree>
    <p:extLst>
      <p:ext uri="{BB962C8B-B14F-4D97-AF65-F5344CB8AC3E}">
        <p14:creationId xmlns:p14="http://schemas.microsoft.com/office/powerpoint/2010/main" val="3382790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96" y="5744529"/>
            <a:ext cx="939781" cy="939781"/>
          </a:xfrm>
          <a:prstGeom prst="rect">
            <a:avLst/>
          </a:prstGeom>
        </p:spPr>
      </p:pic>
      <p:sp>
        <p:nvSpPr>
          <p:cNvPr id="11" name="Rectangle 10">
            <a:extLst>
              <a:ext uri="{FF2B5EF4-FFF2-40B4-BE49-F238E27FC236}">
                <a16:creationId xmlns:a16="http://schemas.microsoft.com/office/drawing/2014/main" id="{1FB2834D-9F02-E79C-13B5-55F0346B62A7}"/>
              </a:ext>
            </a:extLst>
          </p:cNvPr>
          <p:cNvSpPr/>
          <p:nvPr/>
        </p:nvSpPr>
        <p:spPr>
          <a:xfrm>
            <a:off x="1143000" y="1318091"/>
            <a:ext cx="10043134"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b="1" kern="0" dirty="0">
                <a:solidFill>
                  <a:srgbClr val="C00000"/>
                </a:solidFill>
                <a:latin typeface="Tw Cen Classified MT Std" panose="020B0502020104020603" pitchFamily="34" charset="0"/>
                <a:cs typeface="Arial"/>
                <a:sym typeface="Arial"/>
                <a:rtl val="0"/>
              </a:rPr>
              <a:t>RAG  </a:t>
            </a:r>
            <a:r>
              <a:rPr lang="en-US" sz="4400" b="1" kern="0" dirty="0">
                <a:latin typeface="Tw Cen Classified MT Std" panose="020B0502020104020603" pitchFamily="34" charset="0"/>
                <a:cs typeface="Arial"/>
                <a:sym typeface="Arial"/>
                <a:rtl val="0"/>
              </a:rPr>
              <a:t>via AZURE + OPENAI + LANGCHAIN</a:t>
            </a:r>
            <a:r>
              <a:rPr lang="en-US" sz="5867" kern="0" dirty="0">
                <a:solidFill>
                  <a:srgbClr val="C00000"/>
                </a:solidFill>
                <a:latin typeface="Tw Cen Classified MT Std" panose="020B0502020104020603" pitchFamily="34" charset="0"/>
                <a:cs typeface="Arial"/>
                <a:sym typeface="Arial"/>
                <a:rtl val="0"/>
              </a:rPr>
              <a:t>}</a:t>
            </a:r>
          </a:p>
        </p:txBody>
      </p:sp>
      <p:pic>
        <p:nvPicPr>
          <p:cNvPr id="18434" name="Picture 2">
            <a:extLst>
              <a:ext uri="{FF2B5EF4-FFF2-40B4-BE49-F238E27FC236}">
                <a16:creationId xmlns:a16="http://schemas.microsoft.com/office/drawing/2014/main" id="{627E75FD-9C07-B44A-25DE-EDB706EF4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17" y="2730821"/>
            <a:ext cx="7107331" cy="280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93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6905" y="131229"/>
            <a:ext cx="568017" cy="568017"/>
          </a:xfrm>
          <a:prstGeom prst="rect">
            <a:avLst/>
          </a:prstGeom>
        </p:spPr>
      </p:pic>
      <p:pic>
        <p:nvPicPr>
          <p:cNvPr id="7" name="Picture 6">
            <a:extLst>
              <a:ext uri="{FF2B5EF4-FFF2-40B4-BE49-F238E27FC236}">
                <a16:creationId xmlns:a16="http://schemas.microsoft.com/office/drawing/2014/main" id="{08A63BD6-F644-37B4-5E88-C1F14DC98081}"/>
              </a:ext>
            </a:extLst>
          </p:cNvPr>
          <p:cNvPicPr>
            <a:picLocks noChangeAspect="1"/>
          </p:cNvPicPr>
          <p:nvPr/>
        </p:nvPicPr>
        <p:blipFill>
          <a:blip r:embed="rId3"/>
          <a:stretch>
            <a:fillRect/>
          </a:stretch>
        </p:blipFill>
        <p:spPr>
          <a:xfrm>
            <a:off x="485913" y="361465"/>
            <a:ext cx="3368911" cy="4857195"/>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485913" y="5589495"/>
            <a:ext cx="3368911" cy="738664"/>
          </a:xfrm>
          <a:prstGeom prst="rect">
            <a:avLst/>
          </a:prstGeom>
          <a:solidFill>
            <a:schemeClr val="bg1">
              <a:lumMod val="85000"/>
            </a:schemeClr>
          </a:solidFill>
        </p:spPr>
        <p:txBody>
          <a:bodyPr wrap="square">
            <a:spAutoFit/>
          </a:bodyPr>
          <a:lstStyle/>
          <a:p>
            <a:r>
              <a:rPr lang="en-NL" sz="1400" dirty="0">
                <a:hlinkClick r:id="rId4"/>
              </a:rPr>
              <a:t>https://github.com/HR-DATA-FABRIC/Leer-je-eigen-documenten-bevragen-met-generatieve-AI</a:t>
            </a:r>
            <a:endParaRPr lang="en-GB" sz="1400" dirty="0"/>
          </a:p>
        </p:txBody>
      </p:sp>
      <p:pic>
        <p:nvPicPr>
          <p:cNvPr id="6146" name="Picture 2" descr="QR Code Image">
            <a:extLst>
              <a:ext uri="{FF2B5EF4-FFF2-40B4-BE49-F238E27FC236}">
                <a16:creationId xmlns:a16="http://schemas.microsoft.com/office/drawing/2014/main" id="{D1113C6E-2EA1-F4F2-CC58-61A853BC7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091" y="654325"/>
            <a:ext cx="1124697" cy="112469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1A4958A0-552A-AD69-E224-FF938644B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789" y="304801"/>
            <a:ext cx="6129421" cy="614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325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2219" y="11751"/>
            <a:ext cx="939781" cy="939781"/>
          </a:xfrm>
          <a:prstGeom prst="rect">
            <a:avLst/>
          </a:prstGeom>
        </p:spPr>
      </p:pic>
      <p:pic>
        <p:nvPicPr>
          <p:cNvPr id="3" name="Picture 2">
            <a:extLst>
              <a:ext uri="{FF2B5EF4-FFF2-40B4-BE49-F238E27FC236}">
                <a16:creationId xmlns:a16="http://schemas.microsoft.com/office/drawing/2014/main" id="{5BE16875-AABA-0E76-7800-110095FC5CDD}"/>
              </a:ext>
            </a:extLst>
          </p:cNvPr>
          <p:cNvPicPr>
            <a:picLocks noChangeAspect="1"/>
          </p:cNvPicPr>
          <p:nvPr/>
        </p:nvPicPr>
        <p:blipFill>
          <a:blip r:embed="rId3"/>
          <a:stretch>
            <a:fillRect/>
          </a:stretch>
        </p:blipFill>
        <p:spPr>
          <a:xfrm>
            <a:off x="495214" y="1036373"/>
            <a:ext cx="11050093" cy="5692914"/>
          </a:xfrm>
          <a:prstGeom prst="rect">
            <a:avLst/>
          </a:prstGeom>
        </p:spPr>
      </p:pic>
      <p:sp>
        <p:nvSpPr>
          <p:cNvPr id="5" name="Rectangle 4">
            <a:extLst>
              <a:ext uri="{FF2B5EF4-FFF2-40B4-BE49-F238E27FC236}">
                <a16:creationId xmlns:a16="http://schemas.microsoft.com/office/drawing/2014/main" id="{2BB804D3-DCCC-6A2A-C2FC-93498B74DE70}"/>
              </a:ext>
            </a:extLst>
          </p:cNvPr>
          <p:cNvSpPr/>
          <p:nvPr/>
        </p:nvSpPr>
        <p:spPr>
          <a:xfrm>
            <a:off x="202491" y="-1257"/>
            <a:ext cx="11344772"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t>
            </a:r>
            <a:r>
              <a:rPr lang="en-US" sz="4400" kern="0" dirty="0">
                <a:solidFill>
                  <a:srgbClr val="C00000"/>
                </a:solidFill>
                <a:latin typeface="Tw Cen Classified MT Std" panose="020B0502020104020603" pitchFamily="34" charset="0"/>
                <a:cs typeface="Arial"/>
                <a:sym typeface="Arial"/>
                <a:rtl val="0"/>
              </a:rPr>
              <a:t>On -premise </a:t>
            </a:r>
            <a:r>
              <a:rPr lang="en-US" sz="4400" kern="0">
                <a:solidFill>
                  <a:srgbClr val="C00000"/>
                </a:solidFill>
                <a:latin typeface="Tw Cen Classified MT Std" panose="020B0502020104020603" pitchFamily="34" charset="0"/>
                <a:cs typeface="Arial"/>
                <a:sym typeface="Arial"/>
                <a:rtl val="0"/>
              </a:rPr>
              <a:t>(laptop) use </a:t>
            </a:r>
            <a:r>
              <a:rPr lang="en-US" sz="4400" kern="0" dirty="0">
                <a:solidFill>
                  <a:srgbClr val="C00000"/>
                </a:solidFill>
                <a:latin typeface="Tw Cen Classified MT Std" panose="020B0502020104020603" pitchFamily="34" charset="0"/>
                <a:cs typeface="Arial"/>
                <a:sym typeface="Arial"/>
                <a:rtl val="0"/>
              </a:rPr>
              <a:t>of Visual Studio Code</a:t>
            </a:r>
            <a:r>
              <a:rPr lang="en-US" sz="5867" kern="0" dirty="0">
                <a:solidFill>
                  <a:srgbClr val="C00000"/>
                </a:solidFill>
                <a:latin typeface="Tw Cen Classified MT Std" panose="020B0502020104020603" pitchFamily="34" charset="0"/>
                <a:cs typeface="Arial"/>
                <a:sym typeface="Arial"/>
                <a:rtl val="0"/>
              </a:rPr>
              <a:t>}</a:t>
            </a:r>
          </a:p>
        </p:txBody>
      </p:sp>
    </p:spTree>
    <p:extLst>
      <p:ext uri="{BB962C8B-B14F-4D97-AF65-F5344CB8AC3E}">
        <p14:creationId xmlns:p14="http://schemas.microsoft.com/office/powerpoint/2010/main" val="2243173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F918613E-A280-8D79-D1B6-3CFEBF1746B3}"/>
              </a:ext>
            </a:extLst>
          </p:cNvPr>
          <p:cNvPicPr>
            <a:picLocks noChangeAspect="1"/>
          </p:cNvPicPr>
          <p:nvPr/>
        </p:nvPicPr>
        <p:blipFill>
          <a:blip r:embed="rId3"/>
          <a:stretch>
            <a:fillRect/>
          </a:stretch>
        </p:blipFill>
        <p:spPr>
          <a:xfrm>
            <a:off x="636103" y="96183"/>
            <a:ext cx="8998965" cy="6366802"/>
          </a:xfrm>
          <a:prstGeom prst="rect">
            <a:avLst/>
          </a:prstGeom>
        </p:spPr>
      </p:pic>
      <p:sp>
        <p:nvSpPr>
          <p:cNvPr id="9" name="TextBox 8">
            <a:extLst>
              <a:ext uri="{FF2B5EF4-FFF2-40B4-BE49-F238E27FC236}">
                <a16:creationId xmlns:a16="http://schemas.microsoft.com/office/drawing/2014/main" id="{05481E60-48C1-8D45-8F11-226B0FED5D86}"/>
              </a:ext>
            </a:extLst>
          </p:cNvPr>
          <p:cNvSpPr txBox="1"/>
          <p:nvPr/>
        </p:nvSpPr>
        <p:spPr>
          <a:xfrm>
            <a:off x="278295" y="6342299"/>
            <a:ext cx="10252766" cy="338554"/>
          </a:xfrm>
          <a:prstGeom prst="rect">
            <a:avLst/>
          </a:prstGeom>
          <a:solidFill>
            <a:schemeClr val="bg1">
              <a:lumMod val="85000"/>
            </a:schemeClr>
          </a:solidFill>
        </p:spPr>
        <p:txBody>
          <a:bodyPr wrap="square">
            <a:spAutoFit/>
          </a:bodyPr>
          <a:lstStyle/>
          <a:p>
            <a:r>
              <a:rPr lang="en-GB" sz="1600" dirty="0">
                <a:hlinkClick r:id="rId4"/>
              </a:rPr>
              <a:t>https://colab.research.google.com/drive/1bNbHBXzP1tnDU-xNDRLLeCLFkK3XnI7K#scrollTo=mcw9fPYBOh7b</a:t>
            </a:r>
            <a:endParaRPr lang="en-GB" sz="1600" dirty="0"/>
          </a:p>
        </p:txBody>
      </p:sp>
      <p:pic>
        <p:nvPicPr>
          <p:cNvPr id="7170" name="Picture 2" descr="QR Code Image">
            <a:hlinkClick r:id="rId4"/>
            <a:extLst>
              <a:ext uri="{FF2B5EF4-FFF2-40B4-BE49-F238E27FC236}">
                <a16:creationId xmlns:a16="http://schemas.microsoft.com/office/drawing/2014/main" id="{18E82BBD-7828-1E9B-FCE9-A1AC0C3AFA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43" y="424069"/>
            <a:ext cx="2139398" cy="213939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Logo">
            <a:extLst>
              <a:ext uri="{FF2B5EF4-FFF2-40B4-BE49-F238E27FC236}">
                <a16:creationId xmlns:a16="http://schemas.microsoft.com/office/drawing/2014/main" id="{1A97FE99-34D5-E0E2-1140-0B5996858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1054" y="264669"/>
            <a:ext cx="3513251" cy="9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4179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0352659-3F13-42B5-845A-0B6AA3DB1D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sp>
        <p:nvSpPr>
          <p:cNvPr id="4" name="Rectangle 3">
            <a:extLst>
              <a:ext uri="{FF2B5EF4-FFF2-40B4-BE49-F238E27FC236}">
                <a16:creationId xmlns:a16="http://schemas.microsoft.com/office/drawing/2014/main" id="{3005BBDB-43AA-4F14-8184-6DED2CBDDF42}"/>
              </a:ext>
            </a:extLst>
          </p:cNvPr>
          <p:cNvSpPr/>
          <p:nvPr/>
        </p:nvSpPr>
        <p:spPr>
          <a:xfrm>
            <a:off x="-591" y="0"/>
            <a:ext cx="11112337" cy="923330"/>
          </a:xfrm>
          <a:prstGeom prst="rect">
            <a:avLst/>
          </a:prstGeom>
        </p:spPr>
        <p:txBody>
          <a:bodyPr wrap="none">
            <a:spAutoFit/>
          </a:bodyPr>
          <a:lstStyle/>
          <a:p>
            <a:pPr defTabSz="1219170"/>
            <a:r>
              <a:rPr lang="en-US" sz="5400" kern="0">
                <a:solidFill>
                  <a:srgbClr val="C00000"/>
                </a:solidFill>
                <a:latin typeface="Tw Cen Classified MT Std" panose="020B0502020104020603" pitchFamily="34" charset="0"/>
                <a:cs typeface="Arial"/>
                <a:sym typeface="Arial"/>
                <a:rtl val="0"/>
              </a:rPr>
              <a:t>{Knowledge Dissemination &amp; Curation}</a:t>
            </a:r>
          </a:p>
        </p:txBody>
      </p:sp>
      <p:sp>
        <p:nvSpPr>
          <p:cNvPr id="12" name="TextBox 11">
            <a:extLst>
              <a:ext uri="{FF2B5EF4-FFF2-40B4-BE49-F238E27FC236}">
                <a16:creationId xmlns:a16="http://schemas.microsoft.com/office/drawing/2014/main" id="{D477DE14-83CE-433A-90FC-60153D9BC9CF}"/>
              </a:ext>
            </a:extLst>
          </p:cNvPr>
          <p:cNvSpPr txBox="1"/>
          <p:nvPr/>
        </p:nvSpPr>
        <p:spPr>
          <a:xfrm>
            <a:off x="914400" y="1572071"/>
            <a:ext cx="8909985" cy="461665"/>
          </a:xfrm>
          <a:prstGeom prst="rect">
            <a:avLst/>
          </a:prstGeom>
          <a:noFill/>
        </p:spPr>
        <p:txBody>
          <a:bodyPr wrap="square">
            <a:spAutoFit/>
          </a:bodyPr>
          <a:lstStyle/>
          <a:p>
            <a:r>
              <a:rPr lang="en-US" sz="2400" b="1" dirty="0">
                <a:solidFill>
                  <a:schemeClr val="accent1">
                    <a:lumMod val="50000"/>
                  </a:schemeClr>
                </a:solidFill>
                <a:latin typeface="Tw Cen Classified MT Std" panose="020B0502020104020603" pitchFamily="34" charset="0"/>
              </a:rPr>
              <a:t>Hight quality, insightful  Dutch reviews on AI</a:t>
            </a:r>
            <a:endParaRPr lang="en-NL" sz="2400" dirty="0"/>
          </a:p>
        </p:txBody>
      </p:sp>
      <p:graphicFrame>
        <p:nvGraphicFramePr>
          <p:cNvPr id="10" name="Object 9">
            <a:extLst>
              <a:ext uri="{FF2B5EF4-FFF2-40B4-BE49-F238E27FC236}">
                <a16:creationId xmlns:a16="http://schemas.microsoft.com/office/drawing/2014/main" id="{5713BE09-7335-42C2-BA44-A40BF8556BFD}"/>
              </a:ext>
            </a:extLst>
          </p:cNvPr>
          <p:cNvGraphicFramePr>
            <a:graphicFrameLocks noChangeAspect="1"/>
          </p:cNvGraphicFramePr>
          <p:nvPr/>
        </p:nvGraphicFramePr>
        <p:xfrm>
          <a:off x="212626" y="2574447"/>
          <a:ext cx="2593469" cy="3658836"/>
        </p:xfrm>
        <a:graphic>
          <a:graphicData uri="http://schemas.openxmlformats.org/presentationml/2006/ole">
            <mc:AlternateContent xmlns:mc="http://schemas.openxmlformats.org/markup-compatibility/2006">
              <mc:Choice xmlns:v="urn:schemas-microsoft-com:vml" Requires="v">
                <p:oleObj name="Acrobat Document" r:id="rId4" imgW="3060433" imgH="4317956" progId="Acrobat.Document.DC">
                  <p:embed/>
                </p:oleObj>
              </mc:Choice>
              <mc:Fallback>
                <p:oleObj name="Acrobat Document" r:id="rId4" imgW="3060433" imgH="4317956" progId="Acrobat.Document.DC">
                  <p:embed/>
                  <p:pic>
                    <p:nvPicPr>
                      <p:cNvPr id="10" name="Object 9">
                        <a:extLst>
                          <a:ext uri="{FF2B5EF4-FFF2-40B4-BE49-F238E27FC236}">
                            <a16:creationId xmlns:a16="http://schemas.microsoft.com/office/drawing/2014/main" id="{5713BE09-7335-42C2-BA44-A40BF8556BFD}"/>
                          </a:ext>
                        </a:extLst>
                      </p:cNvPr>
                      <p:cNvPicPr/>
                      <p:nvPr/>
                    </p:nvPicPr>
                    <p:blipFill>
                      <a:blip r:embed="rId5"/>
                      <a:stretch>
                        <a:fillRect/>
                      </a:stretch>
                    </p:blipFill>
                    <p:spPr>
                      <a:xfrm>
                        <a:off x="212626" y="2574447"/>
                        <a:ext cx="2593469" cy="3658836"/>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CDE9270C-8179-41C7-B48A-A12E8A491C8E}"/>
              </a:ext>
            </a:extLst>
          </p:cNvPr>
          <p:cNvPicPr>
            <a:picLocks noChangeAspect="1"/>
          </p:cNvPicPr>
          <p:nvPr/>
        </p:nvPicPr>
        <p:blipFill>
          <a:blip r:embed="rId6"/>
          <a:stretch>
            <a:fillRect/>
          </a:stretch>
        </p:blipFill>
        <p:spPr>
          <a:xfrm>
            <a:off x="2996541" y="2574446"/>
            <a:ext cx="2628017" cy="3707217"/>
          </a:xfrm>
          <a:prstGeom prst="rect">
            <a:avLst/>
          </a:prstGeom>
        </p:spPr>
      </p:pic>
      <p:graphicFrame>
        <p:nvGraphicFramePr>
          <p:cNvPr id="6" name="Object 5">
            <a:extLst>
              <a:ext uri="{FF2B5EF4-FFF2-40B4-BE49-F238E27FC236}">
                <a16:creationId xmlns:a16="http://schemas.microsoft.com/office/drawing/2014/main" id="{6C4A3F81-1A7A-4D13-BAD9-C5B61F3D8D3C}"/>
              </a:ext>
            </a:extLst>
          </p:cNvPr>
          <p:cNvGraphicFramePr>
            <a:graphicFrameLocks noChangeAspect="1"/>
          </p:cNvGraphicFramePr>
          <p:nvPr/>
        </p:nvGraphicFramePr>
        <p:xfrm>
          <a:off x="8830095" y="1963663"/>
          <a:ext cx="3051319" cy="4318001"/>
        </p:xfrm>
        <a:graphic>
          <a:graphicData uri="http://schemas.openxmlformats.org/presentationml/2006/ole">
            <mc:AlternateContent xmlns:mc="http://schemas.openxmlformats.org/markup-compatibility/2006">
              <mc:Choice xmlns:v="urn:schemas-microsoft-com:vml" Requires="v">
                <p:oleObj name="Acrobat Document" r:id="rId7" imgW="3777916" imgH="5346457" progId="Acrobat.Document.DC">
                  <p:embed/>
                </p:oleObj>
              </mc:Choice>
              <mc:Fallback>
                <p:oleObj name="Acrobat Document" r:id="rId7" imgW="3777916" imgH="5346457" progId="Acrobat.Document.DC">
                  <p:embed/>
                  <p:pic>
                    <p:nvPicPr>
                      <p:cNvPr id="6" name="Object 5">
                        <a:extLst>
                          <a:ext uri="{FF2B5EF4-FFF2-40B4-BE49-F238E27FC236}">
                            <a16:creationId xmlns:a16="http://schemas.microsoft.com/office/drawing/2014/main" id="{6C4A3F81-1A7A-4D13-BAD9-C5B61F3D8D3C}"/>
                          </a:ext>
                        </a:extLst>
                      </p:cNvPr>
                      <p:cNvPicPr/>
                      <p:nvPr/>
                    </p:nvPicPr>
                    <p:blipFill>
                      <a:blip r:embed="rId8"/>
                      <a:stretch>
                        <a:fillRect/>
                      </a:stretch>
                    </p:blipFill>
                    <p:spPr>
                      <a:xfrm>
                        <a:off x="8830095" y="1963663"/>
                        <a:ext cx="3051319" cy="431800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CE7323FA-0B6B-3906-A29F-E1C51390A798}"/>
              </a:ext>
            </a:extLst>
          </p:cNvPr>
          <p:cNvPicPr>
            <a:picLocks noChangeAspect="1"/>
          </p:cNvPicPr>
          <p:nvPr/>
        </p:nvPicPr>
        <p:blipFill>
          <a:blip r:embed="rId9"/>
          <a:stretch>
            <a:fillRect/>
          </a:stretch>
        </p:blipFill>
        <p:spPr>
          <a:xfrm>
            <a:off x="297684" y="5394476"/>
            <a:ext cx="763909" cy="768350"/>
          </a:xfrm>
          <a:prstGeom prst="rect">
            <a:avLst/>
          </a:prstGeom>
        </p:spPr>
      </p:pic>
      <p:pic>
        <p:nvPicPr>
          <p:cNvPr id="7" name="Picture 6">
            <a:extLst>
              <a:ext uri="{FF2B5EF4-FFF2-40B4-BE49-F238E27FC236}">
                <a16:creationId xmlns:a16="http://schemas.microsoft.com/office/drawing/2014/main" id="{0E28D5A1-D8E9-76ED-23E0-610F5E6B980A}"/>
              </a:ext>
            </a:extLst>
          </p:cNvPr>
          <p:cNvPicPr>
            <a:picLocks noChangeAspect="1"/>
          </p:cNvPicPr>
          <p:nvPr/>
        </p:nvPicPr>
        <p:blipFill>
          <a:blip r:embed="rId10"/>
          <a:stretch>
            <a:fillRect/>
          </a:stretch>
        </p:blipFill>
        <p:spPr>
          <a:xfrm>
            <a:off x="3109634" y="2660650"/>
            <a:ext cx="755328" cy="768350"/>
          </a:xfrm>
          <a:prstGeom prst="rect">
            <a:avLst/>
          </a:prstGeom>
        </p:spPr>
      </p:pic>
      <p:pic>
        <p:nvPicPr>
          <p:cNvPr id="9" name="Picture 8">
            <a:extLst>
              <a:ext uri="{FF2B5EF4-FFF2-40B4-BE49-F238E27FC236}">
                <a16:creationId xmlns:a16="http://schemas.microsoft.com/office/drawing/2014/main" id="{31BE4F51-D011-8F32-FF0F-43A0C58F2A63}"/>
              </a:ext>
            </a:extLst>
          </p:cNvPr>
          <p:cNvPicPr>
            <a:picLocks noChangeAspect="1"/>
          </p:cNvPicPr>
          <p:nvPr/>
        </p:nvPicPr>
        <p:blipFill>
          <a:blip r:embed="rId11"/>
          <a:stretch>
            <a:fillRect/>
          </a:stretch>
        </p:blipFill>
        <p:spPr>
          <a:xfrm>
            <a:off x="5815003" y="2574446"/>
            <a:ext cx="2627763" cy="3707217"/>
          </a:xfrm>
          <a:prstGeom prst="rect">
            <a:avLst/>
          </a:prstGeom>
        </p:spPr>
      </p:pic>
      <p:pic>
        <p:nvPicPr>
          <p:cNvPr id="13" name="Picture 12">
            <a:extLst>
              <a:ext uri="{FF2B5EF4-FFF2-40B4-BE49-F238E27FC236}">
                <a16:creationId xmlns:a16="http://schemas.microsoft.com/office/drawing/2014/main" id="{BC2ED39D-D38E-27CC-92FA-6A479723BF9A}"/>
              </a:ext>
            </a:extLst>
          </p:cNvPr>
          <p:cNvPicPr>
            <a:picLocks noChangeAspect="1"/>
          </p:cNvPicPr>
          <p:nvPr/>
        </p:nvPicPr>
        <p:blipFill>
          <a:blip r:embed="rId12"/>
          <a:stretch>
            <a:fillRect/>
          </a:stretch>
        </p:blipFill>
        <p:spPr>
          <a:xfrm>
            <a:off x="7555990" y="2660650"/>
            <a:ext cx="772692" cy="768350"/>
          </a:xfrm>
          <a:prstGeom prst="rect">
            <a:avLst/>
          </a:prstGeom>
        </p:spPr>
      </p:pic>
      <p:pic>
        <p:nvPicPr>
          <p:cNvPr id="14" name="Picture 13">
            <a:extLst>
              <a:ext uri="{FF2B5EF4-FFF2-40B4-BE49-F238E27FC236}">
                <a16:creationId xmlns:a16="http://schemas.microsoft.com/office/drawing/2014/main" id="{AD66F569-079A-D0FE-E28D-67E112BB9CF6}"/>
              </a:ext>
            </a:extLst>
          </p:cNvPr>
          <p:cNvPicPr>
            <a:picLocks noChangeAspect="1"/>
          </p:cNvPicPr>
          <p:nvPr/>
        </p:nvPicPr>
        <p:blipFill>
          <a:blip r:embed="rId13"/>
          <a:stretch>
            <a:fillRect/>
          </a:stretch>
        </p:blipFill>
        <p:spPr>
          <a:xfrm>
            <a:off x="9526927" y="4428054"/>
            <a:ext cx="828827" cy="847349"/>
          </a:xfrm>
          <a:prstGeom prst="rect">
            <a:avLst/>
          </a:prstGeom>
        </p:spPr>
      </p:pic>
    </p:spTree>
    <p:extLst>
      <p:ext uri="{BB962C8B-B14F-4D97-AF65-F5344CB8AC3E}">
        <p14:creationId xmlns:p14="http://schemas.microsoft.com/office/powerpoint/2010/main" val="3784731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60000"/>
              <a:lumOff val="40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prstClr val="white"/>
              </a:solidFill>
            </a:endParaRPr>
          </a:p>
        </p:txBody>
      </p:sp>
      <p:sp>
        <p:nvSpPr>
          <p:cNvPr id="45061" name="Text Box 5"/>
          <p:cNvSpPr txBox="1">
            <a:spLocks noChangeArrowheads="1"/>
          </p:cNvSpPr>
          <p:nvPr/>
        </p:nvSpPr>
        <p:spPr bwMode="auto">
          <a:xfrm>
            <a:off x="412368" y="5443036"/>
            <a:ext cx="2933835" cy="1201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400" b="1" dirty="0">
                <a:solidFill>
                  <a:srgbClr val="666666"/>
                </a:solidFill>
                <a:latin typeface="Arial" charset="0"/>
              </a:rPr>
              <a:t>This seminar was developed by:</a:t>
            </a:r>
            <a:endParaRPr lang="en-US" sz="1400" dirty="0">
              <a:solidFill>
                <a:srgbClr val="666666"/>
              </a:solidFill>
              <a:latin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err="1">
                <a:solidFill>
                  <a:prstClr val="black"/>
                </a:solidFill>
                <a:latin typeface="Calibri" panose="020F0502020204030204"/>
                <a:ea typeface="+mn-ea"/>
              </a:rPr>
              <a:t>Programma</a:t>
            </a:r>
            <a:r>
              <a:rPr lang="en-GB" sz="1400" b="1" dirty="0">
                <a:solidFill>
                  <a:prstClr val="black"/>
                </a:solidFill>
                <a:latin typeface="Calibri" panose="020F0502020204030204"/>
                <a:ea typeface="+mn-ea"/>
              </a:rPr>
              <a:t> AI &amp; </a:t>
            </a:r>
            <a:r>
              <a:rPr lang="en-GB" sz="1400" b="1" dirty="0" err="1">
                <a:solidFill>
                  <a:prstClr val="black"/>
                </a:solidFill>
                <a:latin typeface="Calibri" panose="020F0502020204030204"/>
                <a:ea typeface="+mn-ea"/>
              </a:rPr>
              <a:t>Ethiek</a:t>
            </a:r>
            <a:endParaRPr lang="en-GB" sz="1400" b="1" dirty="0">
              <a:solidFill>
                <a:prstClr val="black"/>
              </a:solidFill>
              <a:latin typeface="Calibri" panose="020F0502020204030204"/>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prstClr val="black"/>
                </a:solidFill>
                <a:latin typeface="Calibri" panose="020F0502020204030204"/>
                <a:ea typeface="+mn-ea"/>
              </a:rPr>
              <a:t>Lead-Tech: </a:t>
            </a:r>
            <a:r>
              <a:rPr lang="en-GB" sz="1200" b="1" dirty="0">
                <a:solidFill>
                  <a:prstClr val="black"/>
                </a:solidFill>
                <a:latin typeface="Calibri" panose="020F0502020204030204"/>
                <a:ea typeface="+mn-ea"/>
              </a:rPr>
              <a:t>Rob van der Willigen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Calibri" panose="020F0502020204030204"/>
                <a:ea typeface="+mn-ea"/>
                <a:cs typeface="+mn-cs"/>
              </a:rPr>
              <a:t>JUNI 2024</a:t>
            </a:r>
            <a:endParaRPr kumimoji="0" lang="en-NL"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nSpc>
                <a:spcPct val="95000"/>
              </a:lnSpc>
            </a:pPr>
            <a:endParaRPr lang="en-US" dirty="0">
              <a:solidFill>
                <a:prstClr val="white"/>
              </a:solidFill>
            </a:endParaRPr>
          </a:p>
        </p:txBody>
      </p:sp>
      <p:sp>
        <p:nvSpPr>
          <p:cNvPr id="45062" name="Text Box 6"/>
          <p:cNvSpPr txBox="1">
            <a:spLocks noChangeArrowheads="1"/>
          </p:cNvSpPr>
          <p:nvPr/>
        </p:nvSpPr>
        <p:spPr bwMode="auto">
          <a:xfrm>
            <a:off x="374819" y="3190784"/>
            <a:ext cx="3490567" cy="7975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110000"/>
              </a:lnSpc>
            </a:pPr>
            <a:r>
              <a:rPr lang="en-US" sz="1200">
                <a:solidFill>
                  <a:srgbClr val="666666"/>
                </a:solidFill>
                <a:latin typeface="Arial" charset="0"/>
              </a:rPr>
              <a:t>These materials are licensed under a Creative Commons Attribution-Share-Alike license. </a:t>
            </a:r>
          </a:p>
          <a:p>
            <a:pPr>
              <a:lnSpc>
                <a:spcPct val="110000"/>
              </a:lnSpc>
            </a:pPr>
            <a:r>
              <a:rPr lang="en-US" sz="1200">
                <a:solidFill>
                  <a:srgbClr val="666666"/>
                </a:solidFill>
                <a:latin typeface="Arial" charset="0"/>
              </a:rPr>
              <a:t>You can change it, transmit it, show it to other people. Just always give credit to </a:t>
            </a:r>
            <a:r>
              <a:rPr lang="en-US" sz="1200" err="1">
                <a:solidFill>
                  <a:srgbClr val="666666"/>
                </a:solidFill>
                <a:latin typeface="Arial" charset="0"/>
              </a:rPr>
              <a:t>RFvdW</a:t>
            </a:r>
            <a:r>
              <a:rPr lang="en-US" sz="1200">
                <a:solidFill>
                  <a:srgbClr val="666666"/>
                </a:solidFill>
                <a:latin typeface="Arial" charset="0"/>
              </a:rPr>
              <a:t>.</a:t>
            </a:r>
            <a:endParaRPr lang="en-US" sz="1200">
              <a:solidFill>
                <a:prstClr val="white"/>
              </a:solidFill>
            </a:endParaRPr>
          </a:p>
        </p:txBody>
      </p:sp>
      <p:sp>
        <p:nvSpPr>
          <p:cNvPr id="45063" name="Text Box 7"/>
          <p:cNvSpPr txBox="1">
            <a:spLocks noChangeArrowheads="1"/>
          </p:cNvSpPr>
          <p:nvPr/>
        </p:nvSpPr>
        <p:spPr bwMode="auto">
          <a:xfrm>
            <a:off x="373241" y="2967409"/>
            <a:ext cx="3647561" cy="175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1200">
                <a:solidFill>
                  <a:srgbClr val="666666"/>
                </a:solidFill>
                <a:latin typeface="Arial" charset="0"/>
                <a:hlinkClick r:id="rId2"/>
              </a:rPr>
              <a:t>http://creativecommons.org/licenses/by-nc-sa/3.0/</a:t>
            </a:r>
            <a:endParaRPr lang="en-US" sz="1200">
              <a:solidFill>
                <a:srgbClr val="666666"/>
              </a:solidFill>
              <a:latin typeface="Arial" charset="0"/>
            </a:endParaRPr>
          </a:p>
        </p:txBody>
      </p:sp>
      <p:pic>
        <p:nvPicPr>
          <p:cNvPr id="8" name="Picture 7"/>
          <p:cNvPicPr/>
          <p:nvPr/>
        </p:nvPicPr>
        <p:blipFill rotWithShape="1">
          <a:blip r:embed="rId3" cstate="print"/>
          <a:srcRect l="1858" t="51414" r="35570" b="23202"/>
          <a:stretch/>
        </p:blipFill>
        <p:spPr bwMode="auto">
          <a:xfrm>
            <a:off x="4145170" y="730665"/>
            <a:ext cx="6952479" cy="2809421"/>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3557564" y="4185551"/>
            <a:ext cx="2037279" cy="2444735"/>
          </a:xfrm>
          <a:prstGeom prst="rect">
            <a:avLst/>
          </a:prstGeom>
        </p:spPr>
      </p:pic>
      <p:pic>
        <p:nvPicPr>
          <p:cNvPr id="5" name="Picture 4"/>
          <p:cNvPicPr>
            <a:picLocks noChangeAspect="1"/>
          </p:cNvPicPr>
          <p:nvPr/>
        </p:nvPicPr>
        <p:blipFill>
          <a:blip r:embed="rId5"/>
          <a:stretch>
            <a:fillRect/>
          </a:stretch>
        </p:blipFill>
        <p:spPr>
          <a:xfrm>
            <a:off x="373240" y="4196197"/>
            <a:ext cx="2924917" cy="1023359"/>
          </a:xfrm>
          <a:prstGeom prst="rect">
            <a:avLst/>
          </a:prstGeom>
        </p:spPr>
      </p:pic>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6"/>
          <a:stretch>
            <a:fillRect/>
          </a:stretch>
        </p:blipFill>
        <p:spPr>
          <a:xfrm>
            <a:off x="11274162" y="56703"/>
            <a:ext cx="866492" cy="866492"/>
          </a:xfrm>
          <a:prstGeom prst="rect">
            <a:avLst/>
          </a:prstGeom>
        </p:spPr>
      </p:pic>
    </p:spTree>
    <p:extLst>
      <p:ext uri="{BB962C8B-B14F-4D97-AF65-F5344CB8AC3E}">
        <p14:creationId xmlns:p14="http://schemas.microsoft.com/office/powerpoint/2010/main" val="3688194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Tree>
    <p:extLst>
      <p:ext uri="{BB962C8B-B14F-4D97-AF65-F5344CB8AC3E}">
        <p14:creationId xmlns:p14="http://schemas.microsoft.com/office/powerpoint/2010/main" val="1673339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Tree>
    <p:extLst>
      <p:ext uri="{BB962C8B-B14F-4D97-AF65-F5344CB8AC3E}">
        <p14:creationId xmlns:p14="http://schemas.microsoft.com/office/powerpoint/2010/main" val="1099559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Tree>
    <p:extLst>
      <p:ext uri="{BB962C8B-B14F-4D97-AF65-F5344CB8AC3E}">
        <p14:creationId xmlns:p14="http://schemas.microsoft.com/office/powerpoint/2010/main" val="3712033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9306" y="74827"/>
            <a:ext cx="939781" cy="939781"/>
          </a:xfrm>
          <a:prstGeom prst="rect">
            <a:avLst/>
          </a:prstGeom>
        </p:spPr>
      </p:pic>
      <p:pic>
        <p:nvPicPr>
          <p:cNvPr id="6" name="Picture 5">
            <a:extLst>
              <a:ext uri="{FF2B5EF4-FFF2-40B4-BE49-F238E27FC236}">
                <a16:creationId xmlns:a16="http://schemas.microsoft.com/office/drawing/2014/main" id="{50F687AA-8DF9-C6E7-5A36-A5EAEDC5E5A1}"/>
              </a:ext>
            </a:extLst>
          </p:cNvPr>
          <p:cNvPicPr>
            <a:picLocks noChangeAspect="1"/>
          </p:cNvPicPr>
          <p:nvPr/>
        </p:nvPicPr>
        <p:blipFill>
          <a:blip r:embed="rId3"/>
          <a:stretch>
            <a:fillRect/>
          </a:stretch>
        </p:blipFill>
        <p:spPr>
          <a:xfrm>
            <a:off x="405765" y="958241"/>
            <a:ext cx="8465369" cy="5123560"/>
          </a:xfrm>
          <a:prstGeom prst="rect">
            <a:avLst/>
          </a:prstGeom>
        </p:spPr>
      </p:pic>
      <p:pic>
        <p:nvPicPr>
          <p:cNvPr id="3" name="Picture 2">
            <a:extLst>
              <a:ext uri="{FF2B5EF4-FFF2-40B4-BE49-F238E27FC236}">
                <a16:creationId xmlns:a16="http://schemas.microsoft.com/office/drawing/2014/main" id="{E42493C2-82AA-4A52-2C57-D15EB58E2426}"/>
              </a:ext>
            </a:extLst>
          </p:cNvPr>
          <p:cNvPicPr>
            <a:picLocks noChangeAspect="1"/>
          </p:cNvPicPr>
          <p:nvPr/>
        </p:nvPicPr>
        <p:blipFill rotWithShape="1">
          <a:blip r:embed="rId4"/>
          <a:srcRect l="40691" t="11803"/>
          <a:stretch/>
        </p:blipFill>
        <p:spPr>
          <a:xfrm>
            <a:off x="8844129" y="958240"/>
            <a:ext cx="3043072" cy="5123560"/>
          </a:xfrm>
          <a:prstGeom prst="rect">
            <a:avLst/>
          </a:prstGeom>
        </p:spPr>
      </p:pic>
      <p:sp>
        <p:nvSpPr>
          <p:cNvPr id="7" name="TextBox 6">
            <a:extLst>
              <a:ext uri="{FF2B5EF4-FFF2-40B4-BE49-F238E27FC236}">
                <a16:creationId xmlns:a16="http://schemas.microsoft.com/office/drawing/2014/main" id="{F6E38A61-3584-C073-557A-E682D14C2907}"/>
              </a:ext>
            </a:extLst>
          </p:cNvPr>
          <p:cNvSpPr txBox="1"/>
          <p:nvPr/>
        </p:nvSpPr>
        <p:spPr>
          <a:xfrm>
            <a:off x="2208548" y="6362215"/>
            <a:ext cx="7774903" cy="276999"/>
          </a:xfrm>
          <a:prstGeom prst="rect">
            <a:avLst/>
          </a:prstGeom>
          <a:solidFill>
            <a:schemeClr val="bg1">
              <a:lumMod val="85000"/>
            </a:schemeClr>
          </a:solidFill>
        </p:spPr>
        <p:txBody>
          <a:bodyPr wrap="square">
            <a:spAutoFit/>
          </a:bodyPr>
          <a:lstStyle/>
          <a:p>
            <a:r>
              <a:rPr lang="nl-NL" sz="1200" dirty="0">
                <a:hlinkClick r:id="rId5"/>
              </a:rPr>
              <a:t>https://www.microsoft.com/nl-nl/security/security-insider/practical-cyber-defense/cyber-resilience-hygiene-guide</a:t>
            </a:r>
            <a:endParaRPr lang="nl-NL" sz="1200" dirty="0"/>
          </a:p>
        </p:txBody>
      </p:sp>
    </p:spTree>
    <p:extLst>
      <p:ext uri="{BB962C8B-B14F-4D97-AF65-F5344CB8AC3E}">
        <p14:creationId xmlns:p14="http://schemas.microsoft.com/office/powerpoint/2010/main" val="3484687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Tree>
    <p:extLst>
      <p:ext uri="{BB962C8B-B14F-4D97-AF65-F5344CB8AC3E}">
        <p14:creationId xmlns:p14="http://schemas.microsoft.com/office/powerpoint/2010/main" val="74830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439745" y="311838"/>
            <a:ext cx="9819800" cy="53366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830018" y="575330"/>
            <a:ext cx="9113489" cy="3866496"/>
          </a:xfrm>
          <a:prstGeom prst="rect">
            <a:avLst/>
          </a:prstGeom>
        </p:spPr>
        <p:txBody>
          <a:bodyPr vert="horz" wrap="square" lIns="0" tIns="11609" rIns="0" bIns="0" rtlCol="0">
            <a:spAutoFit/>
          </a:bodyPr>
          <a:lstStyle/>
          <a:p>
            <a:pPr marL="8929">
              <a:spcBef>
                <a:spcPts val="91"/>
              </a:spcBef>
            </a:pPr>
            <a:r>
              <a:rPr lang="nl-NL" sz="6600" b="1" dirty="0">
                <a:latin typeface="Courier New"/>
                <a:cs typeface="Courier New"/>
              </a:rPr>
              <a:t>CONTEXT</a:t>
            </a:r>
          </a:p>
          <a:p>
            <a:pPr marL="8929">
              <a:spcBef>
                <a:spcPts val="91"/>
              </a:spcBef>
            </a:pPr>
            <a:endParaRPr lang="nl-NL" sz="4219" b="1" i="1" dirty="0">
              <a:solidFill>
                <a:srgbClr val="C00000"/>
              </a:solidFill>
              <a:latin typeface="Courier New"/>
              <a:cs typeface="Courier New"/>
            </a:endParaRPr>
          </a:p>
          <a:p>
            <a:pPr marL="8929">
              <a:spcBef>
                <a:spcPts val="91"/>
              </a:spcBef>
            </a:pPr>
            <a:r>
              <a:rPr lang="nl-NL" sz="4219" b="1" i="1" dirty="0">
                <a:solidFill>
                  <a:srgbClr val="C00000"/>
                </a:solidFill>
                <a:latin typeface="Courier New"/>
                <a:cs typeface="Courier New"/>
              </a:rPr>
              <a:t>Waarom heeft </a:t>
            </a:r>
            <a:r>
              <a:rPr lang="nl-NL" sz="4219" b="1" i="1" dirty="0">
                <a:solidFill>
                  <a:srgbClr val="002060"/>
                </a:solidFill>
                <a:latin typeface="Courier New"/>
                <a:cs typeface="Courier New"/>
              </a:rPr>
              <a:t>Generatieve AI</a:t>
            </a:r>
            <a:r>
              <a:rPr lang="nl-NL" sz="4219" b="1" i="1" dirty="0">
                <a:solidFill>
                  <a:srgbClr val="C00000"/>
                </a:solidFill>
                <a:latin typeface="Courier New"/>
                <a:cs typeface="Courier New"/>
              </a:rPr>
              <a:t> zo’n enorme impact op </a:t>
            </a:r>
            <a:r>
              <a:rPr lang="nl-NL" sz="4219" b="1" i="1" dirty="0">
                <a:solidFill>
                  <a:srgbClr val="002060"/>
                </a:solidFill>
                <a:latin typeface="Courier New"/>
                <a:cs typeface="Courier New"/>
              </a:rPr>
              <a:t>onze samenleving?</a:t>
            </a:r>
          </a:p>
          <a:p>
            <a:pPr>
              <a:lnSpc>
                <a:spcPct val="100000"/>
              </a:lnSpc>
            </a:pPr>
            <a:endParaRPr lang="nl-NL" sz="1406" dirty="0">
              <a:latin typeface="Courier New"/>
              <a:cs typeface="Courier New"/>
            </a:endParaRPr>
          </a:p>
        </p:txBody>
      </p:sp>
      <p:pic>
        <p:nvPicPr>
          <p:cNvPr id="7" name="Picture 6">
            <a:extLst>
              <a:ext uri="{FF2B5EF4-FFF2-40B4-BE49-F238E27FC236}">
                <a16:creationId xmlns:a16="http://schemas.microsoft.com/office/drawing/2014/main" id="{36846C1D-F495-E2F8-2B3B-4DB89D19042E}"/>
              </a:ext>
            </a:extLst>
          </p:cNvPr>
          <p:cNvPicPr>
            <a:picLocks noChangeAspect="1"/>
          </p:cNvPicPr>
          <p:nvPr/>
        </p:nvPicPr>
        <p:blipFill>
          <a:blip r:embed="rId2"/>
          <a:stretch>
            <a:fillRect/>
          </a:stretch>
        </p:blipFill>
        <p:spPr>
          <a:xfrm>
            <a:off x="8266200" y="3839525"/>
            <a:ext cx="3563573" cy="2925190"/>
          </a:xfrm>
          <a:prstGeom prst="rect">
            <a:avLst/>
          </a:prstGeom>
        </p:spPr>
      </p:pic>
    </p:spTree>
    <p:extLst>
      <p:ext uri="{BB962C8B-B14F-4D97-AF65-F5344CB8AC3E}">
        <p14:creationId xmlns:p14="http://schemas.microsoft.com/office/powerpoint/2010/main" val="2585230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7532</TotalTime>
  <Words>3365</Words>
  <Application>Microsoft Office PowerPoint</Application>
  <PresentationFormat>Widescreen</PresentationFormat>
  <Paragraphs>408</Paragraphs>
  <Slides>80</Slides>
  <Notes>26</Notes>
  <HiddenSlides>0</HiddenSlides>
  <MMClips>1</MMClips>
  <ScaleCrop>false</ScaleCrop>
  <HeadingPairs>
    <vt:vector size="8" baseType="variant">
      <vt:variant>
        <vt:lpstr>Fonts Used</vt:lpstr>
      </vt:variant>
      <vt:variant>
        <vt:i4>22</vt:i4>
      </vt:variant>
      <vt:variant>
        <vt:lpstr>Theme</vt:lpstr>
      </vt:variant>
      <vt:variant>
        <vt:i4>3</vt:i4>
      </vt:variant>
      <vt:variant>
        <vt:lpstr>Embedded OLE Servers</vt:lpstr>
      </vt:variant>
      <vt:variant>
        <vt:i4>1</vt:i4>
      </vt:variant>
      <vt:variant>
        <vt:lpstr>Slide Titles</vt:lpstr>
      </vt:variant>
      <vt:variant>
        <vt:i4>80</vt:i4>
      </vt:variant>
    </vt:vector>
  </HeadingPairs>
  <TitlesOfParts>
    <vt:vector size="106" baseType="lpstr">
      <vt:lpstr>Abadi MT Condensed Extra Bold</vt:lpstr>
      <vt:lpstr>Arial</vt:lpstr>
      <vt:lpstr>Arial Nova Cond Light</vt:lpstr>
      <vt:lpstr>Calibri</vt:lpstr>
      <vt:lpstr>Calibri Light</vt:lpstr>
      <vt:lpstr>Century Gothic</vt:lpstr>
      <vt:lpstr>Courier New</vt:lpstr>
      <vt:lpstr>Exo</vt:lpstr>
      <vt:lpstr>Georgia</vt:lpstr>
      <vt:lpstr>Helvetica</vt:lpstr>
      <vt:lpstr>IBM Plex Sans</vt:lpstr>
      <vt:lpstr>IBM Plex Sans Condensed</vt:lpstr>
      <vt:lpstr>Lucida Sans Typewriter</vt:lpstr>
      <vt:lpstr>Manlo</vt:lpstr>
      <vt:lpstr>Nunito</vt:lpstr>
      <vt:lpstr>Poppins</vt:lpstr>
      <vt:lpstr>Roboto</vt:lpstr>
      <vt:lpstr>Segoe UI</vt:lpstr>
      <vt:lpstr>Source Sans Pro</vt:lpstr>
      <vt:lpstr>Titillium Web</vt:lpstr>
      <vt:lpstr>Tw Cen Classified MT Std</vt:lpstr>
      <vt:lpstr>ui-sans-serif</vt:lpstr>
      <vt:lpstr>Office Theme</vt:lpstr>
      <vt:lpstr>simple-light</vt:lpstr>
      <vt:lpstr>1_Office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13</cp:revision>
  <dcterms:created xsi:type="dcterms:W3CDTF">2021-02-12T12:13:08Z</dcterms:created>
  <dcterms:modified xsi:type="dcterms:W3CDTF">2024-11-04T17:53:58Z</dcterms:modified>
</cp:coreProperties>
</file>